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68" r:id="rId3"/>
    <p:sldId id="256" r:id="rId4"/>
    <p:sldId id="259" r:id="rId5"/>
    <p:sldId id="262" r:id="rId6"/>
    <p:sldId id="272" r:id="rId7"/>
    <p:sldId id="282" r:id="rId8"/>
    <p:sldId id="273" r:id="rId9"/>
    <p:sldId id="274" r:id="rId10"/>
    <p:sldId id="275" r:id="rId11"/>
    <p:sldId id="276" r:id="rId12"/>
    <p:sldId id="279" r:id="rId13"/>
    <p:sldId id="280" r:id="rId14"/>
    <p:sldId id="277" r:id="rId15"/>
    <p:sldId id="284" r:id="rId16"/>
    <p:sldId id="285" r:id="rId17"/>
    <p:sldId id="278" r:id="rId18"/>
    <p:sldId id="286" r:id="rId19"/>
    <p:sldId id="287" r:id="rId20"/>
    <p:sldId id="288" r:id="rId21"/>
    <p:sldId id="27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9398FC2-22A5-4264-AECA-521335FBCAB4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81244DC0-E79A-4ED8-9A67-52FBFD47D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8A59AA-B67D-41BD-8468-595AD81F9F75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135C1B-20C3-43EB-9C38-E05325609B65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9EE2F-5D9F-46A5-B0F5-29D935A16C37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1C4E0-3C52-4BCA-B68D-8ED699D9B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433DF-219E-4179-97B7-53BC4FD39B51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4757-72F0-405C-97D9-AD0AFE58C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A3CB-13C4-41D7-89A2-3EFEDED560DB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D62D9-A0C8-4F3C-87BC-5F7C40CCD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F6FD-AB2B-4744-8652-81EAF4268FF1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0CCC6-F716-4104-9AF3-E3C1C90BA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BF081-C974-4394-95A1-8C7EA31CE829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0407-D6ED-4510-929C-BEE51D11F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2A353-2491-4170-80D5-C3F18C9037F3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44965-1DF2-450C-889B-65CD86C7B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8567-F072-496B-BA7A-47274C00E917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D0976-85AD-4AC2-B0FD-88925BB16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6DAA7-2DA1-40ED-ACE5-352C18F5E9AD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1B1DF-7B56-42D1-B135-C97360607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73F7-6766-4695-9098-884CF3918788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5824-C16D-490B-85FD-D61C114FA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DAE6F-8A70-4756-B9CD-456986D73B65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2BF1D-164B-4402-A79B-6DD663AD7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23C7D-917A-4103-9D69-0E63C3F929B7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B336-35A7-4D4A-A5B3-4AFF6C3A7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51C7FD-8F4B-43FB-BD1D-24DDFD15FDA5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64F71C-8BEE-4FEF-9FF4-FDBBBD99B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2447925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chemeClr val="bg1"/>
                </a:solidFill>
                <a:latin typeface="Monotype Corsiva" pitchFamily="66" charset="0"/>
              </a:rPr>
              <a:t>Урок екологічного спрямування за технологією 3 по 30 хвилин.</a:t>
            </a:r>
            <a:br>
              <a:rPr lang="uk-UA" sz="2800" b="1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2800" b="1" smtClean="0">
                <a:solidFill>
                  <a:schemeClr val="bg1"/>
                </a:solidFill>
                <a:latin typeface="Monotype Corsiva" pitchFamily="66" charset="0"/>
              </a:rPr>
              <a:t> Тема:</a:t>
            </a:r>
            <a:r>
              <a:rPr lang="uk-UA" sz="2800" smtClean="0"/>
              <a:t> </a:t>
            </a:r>
            <a:r>
              <a:rPr lang="uk-UA" sz="2400" b="1" i="1" smtClean="0">
                <a:solidFill>
                  <a:schemeClr val="bg1"/>
                </a:solidFill>
                <a:latin typeface="Monotype Corsiva" pitchFamily="66" charset="0"/>
              </a:rPr>
              <a:t>О.П.Довженко. “</a:t>
            </a:r>
            <a:r>
              <a:rPr lang="en-US" sz="2400" b="1" i="1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2400" b="1" i="1" smtClean="0">
                <a:solidFill>
                  <a:schemeClr val="bg1"/>
                </a:solidFill>
                <a:latin typeface="Monotype Corsiva" pitchFamily="66" charset="0"/>
              </a:rPr>
              <a:t>Зачарована Десна</a:t>
            </a:r>
            <a:r>
              <a:rPr lang="en-US" sz="2400" b="1" i="1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2400" b="1" i="1" smtClean="0">
                <a:solidFill>
                  <a:schemeClr val="bg1"/>
                </a:solidFill>
                <a:latin typeface="Monotype Corsiva" pitchFamily="66" charset="0"/>
              </a:rPr>
              <a:t>”. Видатний український кінорежисер    і письменник. Великий і чарівний світ дитинства в “</a:t>
            </a:r>
            <a:r>
              <a:rPr lang="en-US" sz="2400" b="1" i="1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2400" b="1" i="1" smtClean="0">
                <a:solidFill>
                  <a:schemeClr val="bg1"/>
                </a:solidFill>
                <a:latin typeface="Monotype Corsiva" pitchFamily="66" charset="0"/>
              </a:rPr>
              <a:t>Зачарованій Десні</a:t>
            </a:r>
            <a:r>
              <a:rPr lang="en-US" sz="2400" b="1" i="1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2400" b="1" i="1" smtClean="0">
                <a:solidFill>
                  <a:schemeClr val="bg1"/>
                </a:solidFill>
                <a:latin typeface="Monotype Corsiva" pitchFamily="66" charset="0"/>
              </a:rPr>
              <a:t>”</a:t>
            </a:r>
            <a:r>
              <a:rPr lang="en-US" sz="2400" b="1" i="1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ru-RU" sz="2400" b="1" i="1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457200" y="2997200"/>
            <a:ext cx="8229600" cy="2663825"/>
          </a:xfrm>
        </p:spPr>
        <p:txBody>
          <a:bodyPr/>
          <a:lstStyle/>
          <a:p>
            <a:pPr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uk-UA" smtClean="0">
                <a:solidFill>
                  <a:schemeClr val="bg1"/>
                </a:solidFill>
                <a:latin typeface="Monotype Corsiva" pitchFamily="66" charset="0"/>
              </a:rPr>
              <a:t>Підготувала</a:t>
            </a:r>
          </a:p>
          <a:p>
            <a:pPr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uk-UA" smtClean="0">
                <a:solidFill>
                  <a:schemeClr val="bg1"/>
                </a:solidFill>
                <a:latin typeface="Monotype Corsiva" pitchFamily="66" charset="0"/>
              </a:rPr>
              <a:t>вчитель української мови</a:t>
            </a:r>
          </a:p>
          <a:p>
            <a:pPr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uk-UA" smtClean="0">
                <a:solidFill>
                  <a:schemeClr val="bg1"/>
                </a:solidFill>
                <a:latin typeface="Monotype Corsiva" pitchFamily="66" charset="0"/>
              </a:rPr>
              <a:t> та літератури</a:t>
            </a:r>
          </a:p>
          <a:p>
            <a:pPr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uk-UA" smtClean="0">
                <a:solidFill>
                  <a:schemeClr val="bg1"/>
                </a:solidFill>
                <a:latin typeface="Monotype Corsiva" pitchFamily="66" charset="0"/>
              </a:rPr>
              <a:t>Прилуцької ЗОШ І-ІІІ ступенів №2</a:t>
            </a:r>
          </a:p>
          <a:p>
            <a:pPr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uk-UA" smtClean="0">
                <a:solidFill>
                  <a:schemeClr val="bg1"/>
                </a:solidFill>
                <a:latin typeface="Monotype Corsiva" pitchFamily="66" charset="0"/>
              </a:rPr>
              <a:t>Мальована Ольга Іванівна</a:t>
            </a:r>
            <a:endParaRPr lang="ru-RU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120" y="3645024"/>
            <a:ext cx="1829851" cy="1944216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053" name="Прямоугольник 5"/>
          <p:cNvSpPr>
            <a:spLocks noChangeArrowheads="1"/>
          </p:cNvSpPr>
          <p:nvPr/>
        </p:nvSpPr>
        <p:spPr bwMode="auto">
          <a:xfrm>
            <a:off x="3635375" y="5661025"/>
            <a:ext cx="147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43063"/>
            <a:ext cx="3777754" cy="2548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1714480" y="500042"/>
            <a:ext cx="4892388" cy="720080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rgbClr val="FF0000"/>
                </a:solidFill>
                <a:latin typeface="Monotype Corsiva" pitchFamily="66" charset="0"/>
              </a:rPr>
              <a:t>Роки навчання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4653136"/>
            <a:ext cx="2606372" cy="1000132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err="1">
                <a:solidFill>
                  <a:schemeClr val="bg1"/>
                </a:solidFill>
                <a:latin typeface="Monotype Corsiva" pitchFamily="66" charset="0"/>
              </a:rPr>
              <a:t>Сосницька</a:t>
            </a:r>
            <a:r>
              <a:rPr lang="uk-UA" sz="2800" b="1" dirty="0">
                <a:solidFill>
                  <a:schemeClr val="bg1"/>
                </a:solidFill>
                <a:latin typeface="Monotype Corsiva" pitchFamily="66" charset="0"/>
              </a:rPr>
              <a:t> школа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1934" y="4857760"/>
            <a:ext cx="4507638" cy="1182853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chemeClr val="bg1"/>
                </a:solidFill>
                <a:latin typeface="Monotype Corsiva" pitchFamily="66" charset="0"/>
              </a:rPr>
              <a:t>Студент Глухівського учительського інституту </a:t>
            </a:r>
          </a:p>
          <a:p>
            <a:pPr algn="ctr">
              <a:defRPr/>
            </a:pPr>
            <a:r>
              <a:rPr lang="uk-UA" sz="2800" b="1" dirty="0">
                <a:solidFill>
                  <a:schemeClr val="bg1"/>
                </a:solidFill>
                <a:latin typeface="Monotype Corsiva" pitchFamily="66" charset="0"/>
              </a:rPr>
              <a:t>2011 р.</a:t>
            </a:r>
            <a:endParaRPr lang="ru-RU" sz="2800" dirty="0"/>
          </a:p>
        </p:txBody>
      </p:sp>
      <p:pic>
        <p:nvPicPr>
          <p:cNvPr id="1025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71625"/>
            <a:ext cx="2176463" cy="3035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77" name="Прямоугольник 6"/>
          <p:cNvSpPr>
            <a:spLocks noChangeArrowheads="1"/>
          </p:cNvSpPr>
          <p:nvPr/>
        </p:nvSpPr>
        <p:spPr bwMode="auto">
          <a:xfrm>
            <a:off x="827088" y="5876925"/>
            <a:ext cx="1474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214"/>
            <a:ext cx="2641104" cy="24195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755576" y="548680"/>
            <a:ext cx="7776864" cy="864096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latin typeface="Monotype Corsiva" pitchFamily="66" charset="0"/>
              </a:rPr>
              <a:t>О.П.Довженко  на  фронті  в роки війни</a:t>
            </a:r>
            <a:endParaRPr lang="ru-RU" sz="3200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36510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3635896" y="1556792"/>
            <a:ext cx="5104184" cy="2304256"/>
          </a:xfrm>
          <a:prstGeom prst="horizontalScroll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	 </a:t>
            </a:r>
            <a:r>
              <a:rPr lang="uk-UA" sz="2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endParaRPr lang="ru-RU" sz="20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  <a:latin typeface="Monotype Corsiva" pitchFamily="66" charset="0"/>
                <a:cs typeface="DejaVu Sans"/>
              </a:rPr>
              <a:t>Війна поламала творчі плани Довженка. Він схвильованим словом кликав народ га боротьбу. Героям, захисникам рідної землі, присвятив багато творів</a:t>
            </a:r>
            <a:endParaRPr lang="uk-UA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635896" y="3933056"/>
            <a:ext cx="5104184" cy="2304256"/>
          </a:xfrm>
          <a:prstGeom prst="horizontalScroll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	 </a:t>
            </a:r>
            <a:r>
              <a:rPr lang="uk-UA" sz="2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endParaRPr lang="ru-RU" sz="20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  <a:latin typeface="Monotype Corsiva" pitchFamily="66" charset="0"/>
                <a:cs typeface="DejaVu Sans"/>
              </a:rPr>
              <a:t>Полковника Довженка часто можна було бачити на фронті в оточенні бійців. Його записні книжки  воєнних літ “ тріщали од жаху, страждань і гніву “  </a:t>
            </a:r>
            <a:endParaRPr lang="uk-UA" sz="2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297" name="Прямоугольник 7"/>
          <p:cNvSpPr>
            <a:spLocks noChangeArrowheads="1"/>
          </p:cNvSpPr>
          <p:nvPr/>
        </p:nvSpPr>
        <p:spPr bwMode="auto">
          <a:xfrm>
            <a:off x="7019925" y="5949950"/>
            <a:ext cx="1474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76250"/>
            <a:ext cx="1594520" cy="26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20713"/>
            <a:ext cx="17399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0506">
            <a:off x="6569075" y="38671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26944">
            <a:off x="329498" y="3714509"/>
            <a:ext cx="2369258" cy="177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339752" y="548680"/>
            <a:ext cx="4244316" cy="552694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latin typeface="Monotype Corsiva" pitchFamily="66" charset="0"/>
              </a:rPr>
              <a:t>Творча спадщина митця</a:t>
            </a:r>
            <a:endParaRPr lang="ru-RU" sz="3200" dirty="0"/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482831">
            <a:off x="1662113" y="4314825"/>
            <a:ext cx="2505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484314"/>
            <a:ext cx="1704454" cy="227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286626">
            <a:off x="2001339" y="1551858"/>
            <a:ext cx="1584904" cy="246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45125">
            <a:off x="5284405" y="1638599"/>
            <a:ext cx="1750908" cy="246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5" y="4076701"/>
            <a:ext cx="2062287" cy="207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Прямоугольник 11"/>
          <p:cNvSpPr>
            <a:spLocks noChangeArrowheads="1"/>
          </p:cNvSpPr>
          <p:nvPr/>
        </p:nvSpPr>
        <p:spPr bwMode="auto">
          <a:xfrm>
            <a:off x="6588125" y="5805488"/>
            <a:ext cx="1474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96440"/>
            <a:ext cx="3168352" cy="19650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3"/>
            <a:ext cx="3240360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149080"/>
            <a:ext cx="3168352" cy="1872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1547664" y="548680"/>
            <a:ext cx="5688632" cy="552694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rgbClr val="FF0000"/>
                </a:solidFill>
                <a:latin typeface="Monotype Corsiva" pitchFamily="66" charset="0"/>
              </a:rPr>
              <a:t>О.Довженко - кінорежисер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149080"/>
            <a:ext cx="2835792" cy="18870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5" name="Прямоугольник 6"/>
          <p:cNvSpPr>
            <a:spLocks noChangeArrowheads="1"/>
          </p:cNvSpPr>
          <p:nvPr/>
        </p:nvSpPr>
        <p:spPr bwMode="auto">
          <a:xfrm>
            <a:off x="3779838" y="5876925"/>
            <a:ext cx="1474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480" y="500042"/>
            <a:ext cx="4892388" cy="720080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rgbClr val="FF0000"/>
                </a:solidFill>
                <a:latin typeface="Monotype Corsiva" pitchFamily="66" charset="0"/>
              </a:rPr>
              <a:t>Ушанування пам’яті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577" y="1785938"/>
            <a:ext cx="2362612" cy="31552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5429264"/>
            <a:ext cx="3929090" cy="720080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  <a:latin typeface="Monotype Corsiva" pitchFamily="66" charset="0"/>
              </a:rPr>
              <a:t>Могила О.Довженка на </a:t>
            </a:r>
            <a:r>
              <a:rPr lang="uk-UA" sz="2000" b="1" dirty="0" err="1">
                <a:solidFill>
                  <a:schemeClr val="bg1"/>
                </a:solidFill>
                <a:latin typeface="Monotype Corsiva" pitchFamily="66" charset="0"/>
              </a:rPr>
              <a:t>Новодівичому</a:t>
            </a:r>
            <a:r>
              <a:rPr lang="uk-UA" sz="2000" b="1" dirty="0">
                <a:solidFill>
                  <a:schemeClr val="bg1"/>
                </a:solidFill>
                <a:latin typeface="Monotype Corsiva" pitchFamily="66" charset="0"/>
              </a:rPr>
              <a:t> кладовищі в Москві</a:t>
            </a:r>
            <a:endParaRPr lang="ru-RU" sz="2000" dirty="0"/>
          </a:p>
        </p:txBody>
      </p:sp>
      <p:pic>
        <p:nvPicPr>
          <p:cNvPr id="153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71625"/>
            <a:ext cx="3449191" cy="26547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572000" y="4786322"/>
            <a:ext cx="4106570" cy="500066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  <a:latin typeface="Monotype Corsiva" pitchFamily="66" charset="0"/>
              </a:rPr>
              <a:t>Пам’ятник  О.Довженку в </a:t>
            </a:r>
            <a:r>
              <a:rPr lang="uk-UA" sz="2000" b="1" dirty="0" err="1">
                <a:solidFill>
                  <a:schemeClr val="bg1"/>
                </a:solidFill>
                <a:latin typeface="Monotype Corsiva" pitchFamily="66" charset="0"/>
              </a:rPr>
              <a:t>Сосниці</a:t>
            </a:r>
            <a:endParaRPr lang="ru-RU" sz="2000" dirty="0"/>
          </a:p>
        </p:txBody>
      </p:sp>
      <p:sp>
        <p:nvSpPr>
          <p:cNvPr id="15373" name="Прямоугольник 7"/>
          <p:cNvSpPr>
            <a:spLocks noChangeArrowheads="1"/>
          </p:cNvSpPr>
          <p:nvPr/>
        </p:nvSpPr>
        <p:spPr bwMode="auto">
          <a:xfrm>
            <a:off x="5580063" y="5732463"/>
            <a:ext cx="1474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5"/>
          <p:cNvSpPr>
            <a:spLocks noChangeArrowheads="1"/>
          </p:cNvSpPr>
          <p:nvPr/>
        </p:nvSpPr>
        <p:spPr bwMode="auto">
          <a:xfrm>
            <a:off x="4067175" y="1268413"/>
            <a:ext cx="4826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b="1" i="1">
                <a:solidFill>
                  <a:schemeClr val="bg2"/>
                </a:solidFill>
                <a:latin typeface="Monotype Corsiva" pitchFamily="66" charset="0"/>
              </a:rPr>
              <a:t>Геніальний режисер</a:t>
            </a:r>
          </a:p>
          <a:p>
            <a:pPr>
              <a:buFont typeface="Wingdings" pitchFamily="2" charset="2"/>
              <a:buChar char="v"/>
            </a:pPr>
            <a:r>
              <a:rPr lang="uk-UA" sz="2800" b="1" i="1">
                <a:solidFill>
                  <a:schemeClr val="bg2"/>
                </a:solidFill>
                <a:latin typeface="Monotype Corsiva" pitchFamily="66" charset="0"/>
              </a:rPr>
              <a:t>Сценарист </a:t>
            </a:r>
          </a:p>
          <a:p>
            <a:pPr>
              <a:buFont typeface="Wingdings" pitchFamily="2" charset="2"/>
              <a:buChar char="v"/>
            </a:pPr>
            <a:r>
              <a:rPr lang="uk-UA" sz="2800" b="1" i="1">
                <a:solidFill>
                  <a:schemeClr val="bg2"/>
                </a:solidFill>
                <a:latin typeface="Monotype Corsiva" pitchFamily="66" charset="0"/>
              </a:rPr>
              <a:t>Талановитий письменник</a:t>
            </a:r>
          </a:p>
          <a:p>
            <a:pPr>
              <a:buFont typeface="Wingdings" pitchFamily="2" charset="2"/>
              <a:buChar char="v"/>
            </a:pPr>
            <a:r>
              <a:rPr lang="uk-UA" sz="2800" b="1" i="1">
                <a:solidFill>
                  <a:schemeClr val="bg2"/>
                </a:solidFill>
                <a:latin typeface="Monotype Corsiva" pitchFamily="66" charset="0"/>
              </a:rPr>
              <a:t>Художник</a:t>
            </a:r>
          </a:p>
          <a:p>
            <a:pPr>
              <a:buFont typeface="Wingdings" pitchFamily="2" charset="2"/>
              <a:buChar char="v"/>
            </a:pPr>
            <a:r>
              <a:rPr lang="uk-UA" sz="2800" b="1" i="1">
                <a:solidFill>
                  <a:schemeClr val="bg2"/>
                </a:solidFill>
                <a:latin typeface="Monotype Corsiva" pitchFamily="66" charset="0"/>
              </a:rPr>
              <a:t>Філософ</a:t>
            </a:r>
          </a:p>
          <a:p>
            <a:pPr>
              <a:buFont typeface="Wingdings" pitchFamily="2" charset="2"/>
              <a:buChar char="v"/>
            </a:pPr>
            <a:r>
              <a:rPr lang="uk-UA" sz="2800" b="1" i="1">
                <a:solidFill>
                  <a:schemeClr val="bg2"/>
                </a:solidFill>
                <a:latin typeface="Monotype Corsiva" pitchFamily="66" charset="0"/>
              </a:rPr>
              <a:t>Перший поет кіно (американці)</a:t>
            </a:r>
          </a:p>
          <a:p>
            <a:pPr>
              <a:buFont typeface="Wingdings" pitchFamily="2" charset="2"/>
              <a:buChar char="v"/>
            </a:pPr>
            <a:r>
              <a:rPr lang="uk-UA" sz="2800" b="1" i="1">
                <a:solidFill>
                  <a:schemeClr val="bg2"/>
                </a:solidFill>
                <a:latin typeface="Monotype Corsiva" pitchFamily="66" charset="0"/>
              </a:rPr>
              <a:t>Гомер ХХ століття (греки</a:t>
            </a:r>
            <a:r>
              <a:rPr lang="uk-UA" b="1" i="1">
                <a:solidFill>
                  <a:schemeClr val="bg2"/>
                </a:solidFill>
                <a:latin typeface="Arial Narrow" pitchFamily="34" charset="0"/>
              </a:rPr>
              <a:t>)</a:t>
            </a:r>
            <a:endParaRPr lang="ru-RU" b="1" i="1">
              <a:solidFill>
                <a:schemeClr val="bg2"/>
              </a:solidFill>
              <a:latin typeface="Arial Narrow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73238"/>
            <a:ext cx="3379787" cy="2592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3635375" y="5661025"/>
            <a:ext cx="147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500042"/>
            <a:ext cx="7992888" cy="720080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latin typeface="Monotype Corsiva" pitchFamily="66" charset="0"/>
              </a:rPr>
              <a:t>Робота над кіноповістю “ Зачарована Десна ” </a:t>
            </a:r>
            <a:endParaRPr lang="ru-RU" sz="3200" dirty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114"/>
            <a:ext cx="2088207" cy="318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3"/>
          <p:cNvSpPr>
            <a:spLocks noChangeArrowheads="1"/>
          </p:cNvSpPr>
          <p:nvPr/>
        </p:nvSpPr>
        <p:spPr bwMode="auto">
          <a:xfrm>
            <a:off x="2987675" y="1484313"/>
            <a:ext cx="59769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chemeClr val="bg1"/>
                </a:solidFill>
                <a:latin typeface="Monotype Corsiva" pitchFamily="66" charset="0"/>
              </a:rPr>
              <a:t>-  Який твір називають епічним?</a:t>
            </a:r>
          </a:p>
          <a:p>
            <a:pPr>
              <a:buFontTx/>
              <a:buChar char="-"/>
            </a:pPr>
            <a:r>
              <a:rPr lang="uk-UA" sz="2800" b="1" i="1">
                <a:solidFill>
                  <a:schemeClr val="bg1"/>
                </a:solidFill>
                <a:latin typeface="Monotype Corsiva" pitchFamily="66" charset="0"/>
              </a:rPr>
              <a:t>  Який герой називається головним? другорядним?</a:t>
            </a:r>
          </a:p>
          <a:p>
            <a:pPr>
              <a:buFontTx/>
              <a:buChar char="-"/>
            </a:pPr>
            <a:r>
              <a:rPr lang="uk-UA" sz="2800" b="1" i="1">
                <a:solidFill>
                  <a:schemeClr val="bg1"/>
                </a:solidFill>
                <a:latin typeface="Monotype Corsiva" pitchFamily="66" charset="0"/>
              </a:rPr>
              <a:t>   Як ви думаєте, для чого, змальовуючи життя людей,  письменник змальовує й картини природи?</a:t>
            </a:r>
          </a:p>
          <a:p>
            <a:pPr>
              <a:buFontTx/>
              <a:buChar char="-"/>
            </a:pPr>
            <a:r>
              <a:rPr lang="uk-UA" sz="2800" b="1" i="1">
                <a:solidFill>
                  <a:schemeClr val="bg1"/>
                </a:solidFill>
                <a:latin typeface="Monotype Corsiva" pitchFamily="66" charset="0"/>
              </a:rPr>
              <a:t>  Що таке портрет? пейзаж?</a:t>
            </a:r>
          </a:p>
          <a:p>
            <a:pPr>
              <a:buFontTx/>
              <a:buChar char="-"/>
            </a:pPr>
            <a:r>
              <a:rPr lang="uk-UA" sz="2800" b="1" i="1">
                <a:solidFill>
                  <a:schemeClr val="bg1"/>
                </a:solidFill>
                <a:latin typeface="Monotype Corsiva" pitchFamily="66" charset="0"/>
              </a:rPr>
              <a:t>  Чи вони допомагають передати характери персонажів, атмосферу подій?</a:t>
            </a:r>
            <a:endParaRPr lang="ru-RU" sz="2800"/>
          </a:p>
        </p:txBody>
      </p:sp>
      <p:sp>
        <p:nvSpPr>
          <p:cNvPr id="17415" name="Прямоугольник 4"/>
          <p:cNvSpPr>
            <a:spLocks noChangeArrowheads="1"/>
          </p:cNvSpPr>
          <p:nvPr/>
        </p:nvSpPr>
        <p:spPr bwMode="auto">
          <a:xfrm>
            <a:off x="3635375" y="5661025"/>
            <a:ext cx="147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857356" y="928670"/>
            <a:ext cx="4106570" cy="720080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rgbClr val="FF0000"/>
                </a:solidFill>
                <a:latin typeface="Monotype Corsiva" pitchFamily="66" charset="0"/>
              </a:rPr>
              <a:t>Проблемне питання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8437" name="Прямоугольник 3"/>
          <p:cNvSpPr>
            <a:spLocks noChangeArrowheads="1"/>
          </p:cNvSpPr>
          <p:nvPr/>
        </p:nvSpPr>
        <p:spPr bwMode="auto">
          <a:xfrm>
            <a:off x="4071938" y="3143250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chemeClr val="bg1"/>
                </a:solidFill>
                <a:latin typeface="Monotype Corsiva" pitchFamily="66" charset="0"/>
              </a:rPr>
              <a:t>Завдання роботи над твором – знайти відповідь на питання: що впливало на поведінку і вчинки головного героя твору</a:t>
            </a:r>
            <a:endParaRPr lang="ru-RU" sz="2800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714625"/>
            <a:ext cx="22748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3348038" y="1916113"/>
            <a:ext cx="52959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chemeClr val="bg1"/>
                </a:solidFill>
                <a:latin typeface="Monotype Corsiva" pitchFamily="66" charset="0"/>
              </a:rPr>
              <a:t>Гирлига  - ціпок, зазвичай загнутий на кінці.</a:t>
            </a:r>
          </a:p>
          <a:p>
            <a:r>
              <a:rPr lang="uk-UA" sz="2800" b="1" i="1">
                <a:solidFill>
                  <a:schemeClr val="bg1"/>
                </a:solidFill>
                <a:latin typeface="Monotype Corsiva" pitchFamily="66" charset="0"/>
              </a:rPr>
              <a:t>Пужално – держак батога.</a:t>
            </a:r>
          </a:p>
          <a:p>
            <a:r>
              <a:rPr lang="uk-UA" sz="2800" b="1" i="1">
                <a:solidFill>
                  <a:schemeClr val="bg1"/>
                </a:solidFill>
                <a:latin typeface="Monotype Corsiva" pitchFamily="66" charset="0"/>
              </a:rPr>
              <a:t>Псалтир – одна з частин Біблії, що складається зі 150 псалмів – релігійних пісень.</a:t>
            </a:r>
          </a:p>
          <a:p>
            <a:r>
              <a:rPr lang="uk-UA" sz="2800" b="1" i="1">
                <a:solidFill>
                  <a:schemeClr val="bg1"/>
                </a:solidFill>
                <a:latin typeface="Monotype Corsiva" pitchFamily="66" charset="0"/>
              </a:rPr>
              <a:t>Буцегарня – тюрма, в’язниця.</a:t>
            </a:r>
          </a:p>
          <a:p>
            <a:r>
              <a:rPr lang="uk-UA" sz="2800" b="1" i="1">
                <a:solidFill>
                  <a:schemeClr val="bg1"/>
                </a:solidFill>
                <a:latin typeface="Monotype Corsiva" pitchFamily="66" charset="0"/>
              </a:rPr>
              <a:t>Ушула – стовп, до якого прикріплюються ворота.</a:t>
            </a:r>
            <a:endParaRPr lang="uk-UA" sz="280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620688"/>
            <a:ext cx="5162916" cy="720080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rgbClr val="FF0000"/>
                </a:solidFill>
                <a:latin typeface="Monotype Corsiva" pitchFamily="66" charset="0"/>
              </a:rPr>
              <a:t>Запам’ятай значення слів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7"/>
            <a:ext cx="2817612" cy="24482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07704" y="620688"/>
            <a:ext cx="5162916" cy="720080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rgbClr val="FF0000"/>
                </a:solidFill>
                <a:latin typeface="Monotype Corsiva" pitchFamily="66" charset="0"/>
              </a:rPr>
              <a:t>Робота в групах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1844824"/>
            <a:ext cx="2304256" cy="720080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rgbClr val="FF0000"/>
                </a:solidFill>
                <a:latin typeface="Monotype Corsiva" pitchFamily="66" charset="0"/>
              </a:rPr>
              <a:t>І група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996952"/>
            <a:ext cx="2796332" cy="2592288"/>
          </a:xfrm>
          <a:prstGeom prst="rect">
            <a:avLst/>
          </a:prstGeom>
          <a:solidFill>
            <a:schemeClr val="accent3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uk-UA" sz="2400" b="1" i="1" dirty="0">
                <a:solidFill>
                  <a:srgbClr val="FF0000"/>
                </a:solidFill>
                <a:latin typeface="Monotype Corsiva" pitchFamily="66" charset="0"/>
              </a:rPr>
              <a:t>Що називається темою художнього твору?  </a:t>
            </a:r>
          </a:p>
          <a:p>
            <a:pPr>
              <a:buFontTx/>
              <a:buChar char="-"/>
              <a:defRPr/>
            </a:pPr>
            <a:r>
              <a:rPr lang="uk-UA" sz="2400" b="1" i="1" dirty="0">
                <a:solidFill>
                  <a:srgbClr val="FF0000"/>
                </a:solidFill>
                <a:latin typeface="Monotype Corsiva" pitchFamily="66" charset="0"/>
              </a:rPr>
              <a:t>   Назвіть тему кіноповісті О.Довженка “ Зачарована Десна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924944"/>
            <a:ext cx="2868340" cy="2592288"/>
          </a:xfrm>
          <a:prstGeom prst="rect">
            <a:avLst/>
          </a:prstGeom>
          <a:solidFill>
            <a:schemeClr val="accent3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uk-UA" sz="2400" b="1" i="1" dirty="0">
                <a:solidFill>
                  <a:srgbClr val="FF0000"/>
                </a:solidFill>
                <a:latin typeface="Monotype Corsiva" pitchFamily="66" charset="0"/>
              </a:rPr>
              <a:t>Що таке ідея?</a:t>
            </a:r>
          </a:p>
          <a:p>
            <a:pPr>
              <a:buFontTx/>
              <a:buChar char="-"/>
              <a:defRPr/>
            </a:pPr>
            <a:r>
              <a:rPr lang="uk-UA" sz="2400" b="1" i="1" dirty="0">
                <a:solidFill>
                  <a:srgbClr val="FF0000"/>
                </a:solidFill>
                <a:latin typeface="Monotype Corsiva" pitchFamily="66" charset="0"/>
              </a:rPr>
              <a:t>- Зробіть висновок про ідею кіноповісті О.Довженка “ Зачарована Десна “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1844824"/>
            <a:ext cx="2304256" cy="720080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rgbClr val="FF0000"/>
                </a:solidFill>
                <a:latin typeface="Monotype Corsiva" pitchFamily="66" charset="0"/>
              </a:rPr>
              <a:t>ІІ група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497" name="Прямоугольник 7"/>
          <p:cNvSpPr>
            <a:spLocks noChangeArrowheads="1"/>
          </p:cNvSpPr>
          <p:nvPr/>
        </p:nvSpPr>
        <p:spPr bwMode="auto">
          <a:xfrm>
            <a:off x="3635375" y="5876925"/>
            <a:ext cx="147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457200" y="1844675"/>
            <a:ext cx="5915025" cy="403225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uk-UA" b="1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uk-UA" b="1" smtClean="0">
                <a:solidFill>
                  <a:schemeClr val="bg1"/>
                </a:solidFill>
                <a:latin typeface="Monotype Corsiva" pitchFamily="66" charset="0"/>
              </a:rPr>
              <a:t>Хто сильно спішить, тому менше щастить.</a:t>
            </a:r>
            <a:endParaRPr lang="ru-RU" b="1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uk-UA" b="1" smtClean="0">
                <a:solidFill>
                  <a:schemeClr val="bg1"/>
                </a:solidFill>
                <a:latin typeface="Monotype Corsiva" pitchFamily="66" charset="0"/>
              </a:rPr>
              <a:t>Навіть найрозумніший може помилитися.</a:t>
            </a:r>
            <a:endParaRPr lang="ru-RU" b="1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uk-UA" b="1" smtClean="0">
                <a:solidFill>
                  <a:schemeClr val="bg1"/>
                </a:solidFill>
                <a:latin typeface="Monotype Corsiva" pitchFamily="66" charset="0"/>
              </a:rPr>
              <a:t>Не плодоносить восени дерево,   яке навесні не цвіло.</a:t>
            </a:r>
            <a:endParaRPr lang="ru-RU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349501"/>
            <a:ext cx="2098006" cy="235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979712" y="548680"/>
            <a:ext cx="4680520" cy="857256"/>
          </a:xfrm>
          <a:prstGeom prst="roundRect">
            <a:avLst/>
          </a:prstGeom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uk-UA" sz="3200" b="1" dirty="0">
                <a:solidFill>
                  <a:srgbClr val="FF0000"/>
                </a:solidFill>
                <a:latin typeface="Monotype Corsiva" pitchFamily="66" charset="0"/>
              </a:rPr>
              <a:t>Скористайтеся порадами: </a:t>
            </a:r>
          </a:p>
        </p:txBody>
      </p:sp>
      <p:sp>
        <p:nvSpPr>
          <p:cNvPr id="3079" name="Прямоугольник 4"/>
          <p:cNvSpPr>
            <a:spLocks noChangeArrowheads="1"/>
          </p:cNvSpPr>
          <p:nvPr/>
        </p:nvSpPr>
        <p:spPr bwMode="auto">
          <a:xfrm>
            <a:off x="3635375" y="5661025"/>
            <a:ext cx="147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1560" y="620688"/>
            <a:ext cx="3240360" cy="1008112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rgbClr val="FF0000"/>
                </a:solidFill>
                <a:latin typeface="Monotype Corsiva" pitchFamily="66" charset="0"/>
              </a:rPr>
              <a:t>Звернення до епіграфа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348880"/>
            <a:ext cx="3156372" cy="33843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uk-UA" sz="2400" b="1" i="1" dirty="0">
                <a:solidFill>
                  <a:schemeClr val="bg1"/>
                </a:solidFill>
                <a:latin typeface="Monotype Corsiva" pitchFamily="66" charset="0"/>
              </a:rPr>
              <a:t>Яким бачився Сашкові навколишній світ?</a:t>
            </a:r>
          </a:p>
          <a:p>
            <a:pPr>
              <a:buFontTx/>
              <a:buChar char="-"/>
              <a:defRPr/>
            </a:pPr>
            <a:r>
              <a:rPr lang="uk-UA" sz="2400" b="1" i="1" dirty="0">
                <a:solidFill>
                  <a:schemeClr val="bg1"/>
                </a:solidFill>
                <a:latin typeface="Monotype Corsiva" pitchFamily="66" charset="0"/>
              </a:rPr>
              <a:t> Які люди оточували хлопчика?</a:t>
            </a:r>
          </a:p>
          <a:p>
            <a:pPr>
              <a:buFontTx/>
              <a:buChar char="-"/>
              <a:defRPr/>
            </a:pPr>
            <a:r>
              <a:rPr lang="uk-UA" sz="2400" b="1" i="1" dirty="0">
                <a:solidFill>
                  <a:schemeClr val="bg1"/>
                </a:solidFill>
                <a:latin typeface="Monotype Corsiva" pitchFamily="66" charset="0"/>
              </a:rPr>
              <a:t> Яким постає перед нами герой повісті?</a:t>
            </a:r>
          </a:p>
          <a:p>
            <a:pPr>
              <a:buFontTx/>
              <a:buChar char="-"/>
              <a:defRPr/>
            </a:pPr>
            <a:r>
              <a:rPr lang="uk-UA" sz="2400" b="1" i="1" dirty="0">
                <a:solidFill>
                  <a:schemeClr val="bg1"/>
                </a:solidFill>
                <a:latin typeface="Monotype Corsiva" pitchFamily="66" charset="0"/>
              </a:rPr>
              <a:t> Що ж впливає на поведінку і вчинки Сашка?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5976" y="548680"/>
            <a:ext cx="4392488" cy="1152128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rgbClr val="FF0000"/>
                </a:solidFill>
                <a:latin typeface="Monotype Corsiva" pitchFamily="66" charset="0"/>
              </a:rPr>
              <a:t>Звернення до проблемного питання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2348880"/>
            <a:ext cx="3300388" cy="3312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uk-UA" sz="2400" b="1" i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2800" b="1" i="1" dirty="0">
                <a:solidFill>
                  <a:schemeClr val="bg1"/>
                </a:solidFill>
                <a:latin typeface="Monotype Corsiva" pitchFamily="66" charset="0"/>
              </a:rPr>
              <a:t>Яким було дитинство  Сашка?</a:t>
            </a:r>
          </a:p>
          <a:p>
            <a:pPr>
              <a:buFontTx/>
              <a:buChar char="-"/>
              <a:defRPr/>
            </a:pPr>
            <a:r>
              <a:rPr lang="uk-UA" sz="2800" b="1" i="1" dirty="0">
                <a:solidFill>
                  <a:schemeClr val="bg1"/>
                </a:solidFill>
                <a:latin typeface="Monotype Corsiva" pitchFamily="66" charset="0"/>
              </a:rPr>
              <a:t>  Чи є підстави стверджувати, що світ дитинства хлопчика великий і чарівний?</a:t>
            </a:r>
          </a:p>
        </p:txBody>
      </p:sp>
      <p:sp>
        <p:nvSpPr>
          <p:cNvPr id="21518" name="Прямоугольник 8"/>
          <p:cNvSpPr>
            <a:spLocks noChangeArrowheads="1"/>
          </p:cNvSpPr>
          <p:nvPr/>
        </p:nvSpPr>
        <p:spPr bwMode="auto">
          <a:xfrm>
            <a:off x="3635375" y="5949950"/>
            <a:ext cx="1476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339975" y="2420938"/>
            <a:ext cx="6275388" cy="2808287"/>
          </a:xfrm>
        </p:spPr>
        <p:txBody>
          <a:bodyPr/>
          <a:lstStyle/>
          <a:p>
            <a:r>
              <a:rPr lang="uk-UA" sz="3600" b="1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uk-UA" sz="36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3600" b="1" smtClean="0">
                <a:solidFill>
                  <a:schemeClr val="bg1"/>
                </a:solidFill>
                <a:latin typeface="Monotype Corsiva" pitchFamily="66" charset="0"/>
              </a:rPr>
              <a:t>Прочитати твір. Зробити закладинки описів природи та характеристики персонажів.</a:t>
            </a:r>
            <a:br>
              <a:rPr lang="uk-UA" sz="3600" b="1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3600" b="1" smtClean="0">
                <a:solidFill>
                  <a:schemeClr val="bg1"/>
                </a:solidFill>
                <a:latin typeface="Monotype Corsiva" pitchFamily="66" charset="0"/>
              </a:rPr>
              <a:t>Підготувати усну розхповідь про свої враження від спілкування з природою.</a:t>
            </a:r>
            <a:br>
              <a:rPr lang="uk-UA" sz="3600" b="1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3600" b="1" smtClean="0">
                <a:solidFill>
                  <a:schemeClr val="bg1"/>
                </a:solidFill>
                <a:latin typeface="Monotype Corsiva" pitchFamily="66" charset="0"/>
              </a:rPr>
              <a:t>Скласти план тексту: с. 100-109</a:t>
            </a:r>
            <a:r>
              <a:rPr lang="uk-UA" sz="3600" b="1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uk-UA" sz="3600" b="1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3600" b="1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89138"/>
            <a:ext cx="1584325" cy="283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627784" y="548680"/>
            <a:ext cx="4824536" cy="1008112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rgbClr val="FF0000"/>
                </a:solidFill>
                <a:latin typeface="Monotype Corsiva" pitchFamily="66" charset="0"/>
              </a:rPr>
              <a:t>Домашнє завдання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2535" name="Прямоугольник 4"/>
          <p:cNvSpPr>
            <a:spLocks noChangeArrowheads="1"/>
          </p:cNvSpPr>
          <p:nvPr/>
        </p:nvSpPr>
        <p:spPr bwMode="auto">
          <a:xfrm>
            <a:off x="3635375" y="5805488"/>
            <a:ext cx="1476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635375" y="2060575"/>
            <a:ext cx="5292725" cy="3240088"/>
          </a:xfrm>
        </p:spPr>
        <p:txBody>
          <a:bodyPr/>
          <a:lstStyle/>
          <a:p>
            <a:pPr eaLnBrk="1" hangingPunct="1"/>
            <a:r>
              <a:rPr lang="uk-UA" sz="2800" b="1" i="1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br>
              <a:rPr lang="uk-UA" sz="2800" b="1" i="1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2800" b="1" i="1" smtClean="0">
                <a:solidFill>
                  <a:schemeClr val="bg1"/>
                </a:solidFill>
                <a:latin typeface="Monotype Corsiva" pitchFamily="66" charset="0"/>
              </a:rPr>
              <a:t>О.П.Довженко. “</a:t>
            </a:r>
            <a:r>
              <a:rPr lang="en-US" sz="2800" b="1" i="1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2800" b="1" i="1" smtClean="0">
                <a:solidFill>
                  <a:schemeClr val="bg1"/>
                </a:solidFill>
                <a:latin typeface="Monotype Corsiva" pitchFamily="66" charset="0"/>
              </a:rPr>
              <a:t>Зачарована Десна</a:t>
            </a:r>
            <a:r>
              <a:rPr lang="en-US" sz="2800" b="1" i="1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2800" b="1" i="1" smtClean="0">
                <a:solidFill>
                  <a:schemeClr val="bg1"/>
                </a:solidFill>
                <a:latin typeface="Monotype Corsiva" pitchFamily="66" charset="0"/>
              </a:rPr>
              <a:t>”. Видатний український</a:t>
            </a:r>
            <a:r>
              <a:rPr lang="en-US" sz="2800" b="1" i="1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2800" b="1" i="1" smtClean="0">
                <a:solidFill>
                  <a:schemeClr val="bg1"/>
                </a:solidFill>
                <a:latin typeface="Monotype Corsiva" pitchFamily="66" charset="0"/>
              </a:rPr>
              <a:t>кінорежисер    і </a:t>
            </a:r>
            <a:r>
              <a:rPr lang="en-US" sz="2800" b="1" i="1" smtClean="0">
                <a:solidFill>
                  <a:schemeClr val="bg1"/>
                </a:solidFill>
                <a:latin typeface="Monotype Corsiva" pitchFamily="66" charset="0"/>
              </a:rPr>
              <a:t>   </a:t>
            </a:r>
            <a:r>
              <a:rPr lang="uk-UA" sz="2800" b="1" i="1" smtClean="0">
                <a:solidFill>
                  <a:schemeClr val="bg1"/>
                </a:solidFill>
                <a:latin typeface="Monotype Corsiva" pitchFamily="66" charset="0"/>
              </a:rPr>
              <a:t>письменник. </a:t>
            </a:r>
            <a:r>
              <a:rPr lang="en-US" sz="2800" b="1" i="1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uk-UA" sz="2800" b="1" i="1" smtClean="0">
                <a:solidFill>
                  <a:schemeClr val="bg1"/>
                </a:solidFill>
                <a:latin typeface="Monotype Corsiva" pitchFamily="66" charset="0"/>
              </a:rPr>
              <a:t>Великий </a:t>
            </a:r>
            <a:r>
              <a:rPr lang="en-US" sz="2800" b="1" i="1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uk-UA" sz="2800" b="1" i="1" smtClean="0">
                <a:solidFill>
                  <a:schemeClr val="bg1"/>
                </a:solidFill>
                <a:latin typeface="Monotype Corsiva" pitchFamily="66" charset="0"/>
              </a:rPr>
              <a:t>і </a:t>
            </a:r>
            <a:r>
              <a:rPr lang="en-US" sz="2800" b="1" i="1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uk-UA" sz="2800" b="1" i="1" smtClean="0">
                <a:solidFill>
                  <a:schemeClr val="bg1"/>
                </a:solidFill>
                <a:latin typeface="Monotype Corsiva" pitchFamily="66" charset="0"/>
              </a:rPr>
              <a:t>чарівний </a:t>
            </a:r>
            <a:r>
              <a:rPr lang="en-US" sz="2800" b="1" i="1" smtClean="0">
                <a:solidFill>
                  <a:schemeClr val="bg1"/>
                </a:solidFill>
                <a:latin typeface="Monotype Corsiva" pitchFamily="66" charset="0"/>
              </a:rPr>
              <a:t>    </a:t>
            </a:r>
            <a:r>
              <a:rPr lang="uk-UA" sz="2800" b="1" i="1" smtClean="0">
                <a:solidFill>
                  <a:schemeClr val="bg1"/>
                </a:solidFill>
                <a:latin typeface="Monotype Corsiva" pitchFamily="66" charset="0"/>
              </a:rPr>
              <a:t>світ   дитинства в “</a:t>
            </a:r>
            <a:r>
              <a:rPr lang="en-US" sz="2800" b="1" i="1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2800" b="1" i="1" smtClean="0">
                <a:solidFill>
                  <a:schemeClr val="bg1"/>
                </a:solidFill>
                <a:latin typeface="Monotype Corsiva" pitchFamily="66" charset="0"/>
              </a:rPr>
              <a:t>Зачарованій Десні</a:t>
            </a:r>
            <a:r>
              <a:rPr lang="en-US" sz="2800" b="1" i="1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2800" b="1" i="1" smtClean="0">
                <a:solidFill>
                  <a:schemeClr val="bg1"/>
                </a:solidFill>
                <a:latin typeface="Monotype Corsiva" pitchFamily="66" charset="0"/>
              </a:rPr>
              <a:t>”  </a:t>
            </a:r>
            <a:br>
              <a:rPr lang="uk-UA" sz="2800" b="1" i="1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2800" b="1" i="1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uk-UA" sz="2800" b="1" i="1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2800" b="1" i="1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</a:t>
            </a:r>
            <a:br>
              <a:rPr lang="uk-UA" sz="2800" b="1" i="1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2800" b="1" i="1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84313"/>
            <a:ext cx="2446337" cy="3275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1476375" y="5373688"/>
            <a:ext cx="12969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uk-UA" b="1" i="1">
                <a:solidFill>
                  <a:schemeClr val="bg1"/>
                </a:solidFill>
              </a:rPr>
              <a:t>1894 - 1956</a:t>
            </a: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1880" y="548680"/>
            <a:ext cx="3168352" cy="857256"/>
          </a:xfrm>
          <a:prstGeom prst="roundRect">
            <a:avLst/>
          </a:prstGeom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uk-UA" sz="3200" b="1" dirty="0">
                <a:solidFill>
                  <a:srgbClr val="FF0000"/>
                </a:solidFill>
                <a:latin typeface="Monotype Corsiva" pitchFamily="66" charset="0"/>
              </a:rPr>
              <a:t>     Тема уроку: </a:t>
            </a:r>
          </a:p>
        </p:txBody>
      </p:sp>
      <p:sp>
        <p:nvSpPr>
          <p:cNvPr id="4104" name="Прямоугольник 5"/>
          <p:cNvSpPr>
            <a:spLocks noChangeArrowheads="1"/>
          </p:cNvSpPr>
          <p:nvPr/>
        </p:nvSpPr>
        <p:spPr bwMode="auto">
          <a:xfrm>
            <a:off x="5292725" y="5732463"/>
            <a:ext cx="1474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1844675"/>
            <a:ext cx="8229600" cy="3816350"/>
          </a:xfrm>
        </p:spPr>
        <p:txBody>
          <a:bodyPr/>
          <a:lstStyle/>
          <a:p>
            <a:pPr algn="l" eaLnBrk="1" hangingPunct="1"/>
            <a:r>
              <a:rPr lang="uk-UA" sz="3200" b="1" i="1" smtClean="0">
                <a:solidFill>
                  <a:srgbClr val="FF0000"/>
                </a:solidFill>
                <a:latin typeface="Monotype Corsiva" pitchFamily="66" charset="0"/>
              </a:rPr>
              <a:t>П</a:t>
            </a:r>
            <a:r>
              <a:rPr lang="uk-UA" sz="3200" b="1" smtClean="0">
                <a:solidFill>
                  <a:srgbClr val="FF0000"/>
                </a:solidFill>
                <a:latin typeface="Monotype Corsiva" pitchFamily="66" charset="0"/>
              </a:rPr>
              <a:t>ісля уроку треба</a:t>
            </a:r>
            <a:r>
              <a:rPr lang="uk-UA" sz="2800" b="1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uk-UA" sz="2800" b="1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2800" b="1" i="1" smtClean="0">
                <a:solidFill>
                  <a:srgbClr val="FF0000"/>
                </a:solidFill>
                <a:latin typeface="Monotype Corsiva" pitchFamily="66" charset="0"/>
              </a:rPr>
              <a:t>знати:</a:t>
            </a:r>
            <a:r>
              <a:rPr lang="uk-UA" sz="2800" b="1" smtClean="0">
                <a:solidFill>
                  <a:srgbClr val="FF0000"/>
                </a:solidFill>
                <a:latin typeface="Monotype Corsiva" pitchFamily="66" charset="0"/>
              </a:rPr>
              <a:t>        </a:t>
            </a:r>
            <a:r>
              <a:rPr lang="uk-UA" sz="2800" b="1" smtClean="0">
                <a:solidFill>
                  <a:schemeClr val="bg1"/>
                </a:solidFill>
                <a:latin typeface="Monotype Corsiva" pitchFamily="66" charset="0"/>
              </a:rPr>
              <a:t>найважливіші факти  біографії О.Довженка,</a:t>
            </a:r>
            <a:br>
              <a:rPr lang="uk-UA" sz="2800" b="1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2800" b="1" smtClean="0">
                <a:solidFill>
                  <a:schemeClr val="bg1"/>
                </a:solidFill>
                <a:latin typeface="Monotype Corsiva" pitchFamily="66" charset="0"/>
              </a:rPr>
              <a:t> зміст окремих епізодів твору, особливості   виразного  читання, відомості про жанр твору  ;  </a:t>
            </a:r>
            <a:r>
              <a:rPr lang="ru-RU" sz="2800" b="1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b="1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2800" b="1" i="1" smtClean="0">
                <a:solidFill>
                  <a:srgbClr val="FF0000"/>
                </a:solidFill>
                <a:latin typeface="Monotype Corsiva" pitchFamily="66" charset="0"/>
              </a:rPr>
              <a:t>уміти:</a:t>
            </a:r>
            <a:r>
              <a:rPr lang="uk-UA" sz="2800" b="1" smtClean="0">
                <a:solidFill>
                  <a:srgbClr val="FF0000"/>
                </a:solidFill>
                <a:latin typeface="Monotype Corsiva" pitchFamily="66" charset="0"/>
              </a:rPr>
              <a:t>             </a:t>
            </a:r>
            <a:r>
              <a:rPr lang="uk-UA" sz="2800" b="1" smtClean="0">
                <a:solidFill>
                  <a:schemeClr val="bg1"/>
                </a:solidFill>
                <a:latin typeface="Monotype Corsiva" pitchFamily="66" charset="0"/>
              </a:rPr>
              <a:t>виразно і вдумливо читати найяскравіші фрагменти, розповідати про родину Сашка, знаходити в тексті описи вражень хлопчика про довкілля, коментувати їх, розкривати роль художніх засобів;</a:t>
            </a:r>
            <a:br>
              <a:rPr lang="uk-UA" sz="2800" b="1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2800" b="1" smtClean="0">
                <a:solidFill>
                  <a:srgbClr val="FF0000"/>
                </a:solidFill>
                <a:latin typeface="Monotype Corsiva" pitchFamily="66" charset="0"/>
              </a:rPr>
              <a:t>розвивати</a:t>
            </a:r>
            <a:r>
              <a:rPr lang="uk-UA" sz="2800" b="1" i="1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  <a:r>
              <a:rPr lang="uk-UA" sz="2800" b="1" smtClean="0">
                <a:solidFill>
                  <a:schemeClr val="bg1"/>
                </a:solidFill>
                <a:latin typeface="Monotype Corsiva" pitchFamily="66" charset="0"/>
              </a:rPr>
              <a:t>       навички проведення власних спостережень, логічне мислення, увагу, пам’ять, уміння насолоджуватись красою.</a:t>
            </a:r>
            <a:br>
              <a:rPr lang="uk-UA" sz="2800" b="1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2800" b="1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23728" y="548680"/>
            <a:ext cx="5112568" cy="504056"/>
          </a:xfrm>
          <a:prstGeom prst="roundRect">
            <a:avLst/>
          </a:prstGeom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uk-UA" sz="3200" b="1" dirty="0">
                <a:solidFill>
                  <a:srgbClr val="FF0000"/>
                </a:solidFill>
                <a:latin typeface="Monotype Corsiva" pitchFamily="66" charset="0"/>
              </a:rPr>
              <a:t>     Очікувані результати</a:t>
            </a:r>
          </a:p>
        </p:txBody>
      </p:sp>
      <p:sp>
        <p:nvSpPr>
          <p:cNvPr id="5126" name="Прямоугольник 3"/>
          <p:cNvSpPr>
            <a:spLocks noChangeArrowheads="1"/>
          </p:cNvSpPr>
          <p:nvPr/>
        </p:nvSpPr>
        <p:spPr bwMode="auto">
          <a:xfrm>
            <a:off x="5435600" y="5732463"/>
            <a:ext cx="1474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2000250"/>
            <a:ext cx="8229600" cy="3357563"/>
          </a:xfrm>
        </p:spPr>
        <p:txBody>
          <a:bodyPr/>
          <a:lstStyle/>
          <a:p>
            <a:pPr algn="l"/>
            <a:r>
              <a:rPr lang="uk-UA" sz="3200" b="1" smtClean="0">
                <a:solidFill>
                  <a:schemeClr val="bg1"/>
                </a:solidFill>
                <a:latin typeface="Monotype Corsiva" pitchFamily="66" charset="0"/>
              </a:rPr>
              <a:t>-  Чи розповідав тобі хтось із дорослих про своє дитинство?    Як  ти думаєш, навіщо?</a:t>
            </a:r>
            <a:br>
              <a:rPr lang="uk-UA" sz="3200" b="1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3200" b="1" smtClean="0">
                <a:solidFill>
                  <a:schemeClr val="bg1"/>
                </a:solidFill>
                <a:latin typeface="Monotype Corsiva" pitchFamily="66" charset="0"/>
              </a:rPr>
              <a:t>-  У твоєму житті є щось таке, про що хотілося б пам’ятати завжди?</a:t>
            </a:r>
            <a:br>
              <a:rPr lang="uk-UA" sz="3200" b="1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3200" b="1" smtClean="0">
                <a:solidFill>
                  <a:schemeClr val="bg1"/>
                </a:solidFill>
                <a:latin typeface="Monotype Corsiva" pitchFamily="66" charset="0"/>
              </a:rPr>
              <a:t>-  Чи маєш відчуття, що найосновніше попереду?</a:t>
            </a:r>
            <a:br>
              <a:rPr lang="uk-UA" sz="3200" b="1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3200" b="1" smtClean="0">
                <a:solidFill>
                  <a:schemeClr val="bg1"/>
                </a:solidFill>
                <a:latin typeface="Monotype Corsiva" pitchFamily="66" charset="0"/>
              </a:rPr>
              <a:t>-  З чим можна порівняти дитячі роки?</a:t>
            </a:r>
            <a:br>
              <a:rPr lang="uk-UA" sz="3200" b="1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1200" b="1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472" y="571480"/>
            <a:ext cx="7286676" cy="857256"/>
          </a:xfrm>
          <a:prstGeom prst="roundRect">
            <a:avLst/>
          </a:prstGeom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u="sng" dirty="0">
                <a:solidFill>
                  <a:srgbClr val="FF0000"/>
                </a:solidFill>
                <a:latin typeface="Monotype Corsiva" pitchFamily="66" charset="0"/>
              </a:rPr>
              <a:t>Дитинство – дивовижна, неповторна пора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150" name="Прямоугольник 3"/>
          <p:cNvSpPr>
            <a:spLocks noChangeArrowheads="1"/>
          </p:cNvSpPr>
          <p:nvPr/>
        </p:nvSpPr>
        <p:spPr bwMode="auto">
          <a:xfrm>
            <a:off x="3635375" y="5661025"/>
            <a:ext cx="147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1403350" y="1828800"/>
            <a:ext cx="72405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2000" b="1" i="1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2400" b="1" i="1">
                <a:solidFill>
                  <a:schemeClr val="bg1"/>
                </a:solidFill>
                <a:latin typeface="Monotype Corsiva" pitchFamily="66" charset="0"/>
              </a:rPr>
              <a:t>                                       </a:t>
            </a:r>
            <a:r>
              <a:rPr lang="uk-UA" sz="2800" b="1" i="1">
                <a:solidFill>
                  <a:schemeClr val="bg1"/>
                </a:solidFill>
                <a:latin typeface="Monotype Corsiva" pitchFamily="66" charset="0"/>
              </a:rPr>
              <a:t>Яка не є – вона у нас одна.</a:t>
            </a:r>
          </a:p>
          <a:p>
            <a:pPr algn="r"/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                        </a:t>
            </a:r>
            <a:r>
              <a:rPr lang="uk-UA" sz="2800" b="1" i="1">
                <a:solidFill>
                  <a:schemeClr val="bg1"/>
                </a:solidFill>
                <a:latin typeface="Monotype Corsiva" pitchFamily="66" charset="0"/>
              </a:rPr>
              <a:t>Трава і квіти стеляться побіля.</a:t>
            </a:r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                  </a:t>
            </a:r>
            <a:r>
              <a:rPr lang="uk-UA" sz="2800" b="1" i="1">
                <a:solidFill>
                  <a:schemeClr val="bg1"/>
                </a:solidFill>
                <a:latin typeface="Monotype Corsiva" pitchFamily="66" charset="0"/>
              </a:rPr>
              <a:t>Нехай ростуть. Аби лиш не зрад-зілля.</a:t>
            </a:r>
            <a:r>
              <a:rPr lang="ru-RU" sz="2800">
                <a:solidFill>
                  <a:schemeClr val="bg1"/>
                </a:solidFill>
                <a:latin typeface="Monotype Corsiva" pitchFamily="66" charset="0"/>
              </a:rPr>
              <a:t> </a:t>
            </a:r>
            <a:br>
              <a:rPr lang="ru-RU" sz="280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b="1">
                <a:solidFill>
                  <a:schemeClr val="bg1"/>
                </a:solidFill>
                <a:latin typeface="Monotype Corsiva" pitchFamily="66" charset="0"/>
              </a:rPr>
              <a:t>                                   І </a:t>
            </a:r>
            <a:r>
              <a:rPr lang="uk-UA" sz="2800" b="1">
                <a:solidFill>
                  <a:schemeClr val="bg1"/>
                </a:solidFill>
                <a:latin typeface="Monotype Corsiva" pitchFamily="66" charset="0"/>
              </a:rPr>
              <a:t>щоб своя маленька вітчина.</a:t>
            </a:r>
            <a:br>
              <a:rPr lang="uk-UA" sz="2800" b="1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2800" b="1">
                <a:solidFill>
                  <a:schemeClr val="bg1"/>
                </a:solidFill>
                <a:latin typeface="Monotype Corsiva" pitchFamily="66" charset="0"/>
              </a:rPr>
              <a:t>                                                                                                 О.Вертіль</a:t>
            </a:r>
            <a:endParaRPr lang="ru-RU" sz="2800"/>
          </a:p>
        </p:txBody>
      </p:sp>
      <p:pic>
        <p:nvPicPr>
          <p:cNvPr id="7171" name="Рисунок 18" descr="sov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40050"/>
            <a:ext cx="2376562" cy="253519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500166" y="642918"/>
            <a:ext cx="5643602" cy="857256"/>
          </a:xfrm>
          <a:prstGeom prst="roundRect">
            <a:avLst/>
          </a:prstGeom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u="sng" dirty="0">
                <a:solidFill>
                  <a:srgbClr val="FF0000"/>
                </a:solidFill>
                <a:latin typeface="Monotype Corsiva" pitchFamily="66" charset="0"/>
              </a:rPr>
              <a:t>Епіграф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175" name="Прямоугольник 4"/>
          <p:cNvSpPr>
            <a:spLocks noChangeArrowheads="1"/>
          </p:cNvSpPr>
          <p:nvPr/>
        </p:nvSpPr>
        <p:spPr bwMode="auto">
          <a:xfrm>
            <a:off x="5076825" y="5732463"/>
            <a:ext cx="1474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090342" cy="2012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539750" y="1557338"/>
            <a:ext cx="8424863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chemeClr val="bg1"/>
                </a:solidFill>
                <a:latin typeface="Monotype Corsiva" pitchFamily="66" charset="0"/>
              </a:rPr>
              <a:t>                                         … серед чудової поліської природи </a:t>
            </a:r>
          </a:p>
          <a:p>
            <a:r>
              <a:rPr lang="uk-UA" sz="2800" b="1">
                <a:solidFill>
                  <a:schemeClr val="bg1"/>
                </a:solidFill>
                <a:latin typeface="Monotype Corsiva" pitchFamily="66" charset="0"/>
              </a:rPr>
              <a:t>                                                             розкинулось містечко</a:t>
            </a:r>
          </a:p>
          <a:p>
            <a:r>
              <a:rPr lang="uk-UA" sz="2800" b="1">
                <a:solidFill>
                  <a:schemeClr val="bg1"/>
                </a:solidFill>
                <a:latin typeface="Monotype Corsiva" pitchFamily="66" charset="0"/>
              </a:rPr>
              <a:t>                                                        Сосниця на Чернігівщині. </a:t>
            </a:r>
          </a:p>
          <a:p>
            <a:endParaRPr lang="uk-UA" sz="2800" b="1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uk-UA" sz="2800" b="1">
                <a:solidFill>
                  <a:schemeClr val="bg1"/>
                </a:solidFill>
                <a:latin typeface="Monotype Corsiva" pitchFamily="66" charset="0"/>
              </a:rPr>
              <a:t>Тут, на його околиці,, що зветься В’юнище, в бідняцькій сім’ї селян-хліборобів Довженків, 11 вересня 1894 року </a:t>
            </a:r>
          </a:p>
          <a:p>
            <a:r>
              <a:rPr lang="uk-UA" sz="2800" b="1">
                <a:solidFill>
                  <a:schemeClr val="bg1"/>
                </a:solidFill>
                <a:latin typeface="Monotype Corsiva" pitchFamily="66" charset="0"/>
              </a:rPr>
              <a:t>народився ще один хлопчик – Олександр Довженко.</a:t>
            </a:r>
          </a:p>
          <a:p>
            <a:r>
              <a:rPr lang="uk-UA" sz="2800" b="1">
                <a:solidFill>
                  <a:schemeClr val="bg1"/>
                </a:solidFill>
                <a:latin typeface="Monotype Corsiva" pitchFamily="66" charset="0"/>
              </a:rPr>
              <a:t>Дитинство Сашка пройшло в рідному селі, біля берегів </a:t>
            </a:r>
          </a:p>
          <a:p>
            <a:r>
              <a:rPr lang="uk-UA" sz="2800" b="1">
                <a:solidFill>
                  <a:schemeClr val="bg1"/>
                </a:solidFill>
                <a:latin typeface="Monotype Corsiva" pitchFamily="66" charset="0"/>
              </a:rPr>
              <a:t>“ зачарованої  річки ”– красуні Десни.</a:t>
            </a:r>
          </a:p>
          <a:p>
            <a:r>
              <a:rPr lang="uk-UA"/>
              <a:t> </a:t>
            </a:r>
            <a:endParaRPr lang="ru-RU"/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3635375" y="5661025"/>
            <a:ext cx="147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1547813" y="5357813"/>
            <a:ext cx="5400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chemeClr val="bg1"/>
                </a:solidFill>
                <a:latin typeface="Monotype Corsiva" pitchFamily="66" charset="0"/>
              </a:rPr>
              <a:t>Хата, у якій народився О.Довженко</a:t>
            </a:r>
            <a:endParaRPr lang="ru-RU" sz="240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571480"/>
            <a:ext cx="7960968" cy="857256"/>
          </a:xfrm>
          <a:prstGeom prst="roundRect">
            <a:avLst/>
          </a:prstGeom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u="sng" dirty="0">
                <a:solidFill>
                  <a:srgbClr val="FF0000"/>
                </a:solidFill>
                <a:latin typeface="Monotype Corsiva" pitchFamily="66" charset="0"/>
              </a:rPr>
              <a:t>Найважливіші факти з біографії О.Довженка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22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46003"/>
            <a:ext cx="3456384" cy="28453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2204498"/>
            <a:ext cx="3312369" cy="290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4" name="Прямоугольник 5"/>
          <p:cNvSpPr>
            <a:spLocks noChangeArrowheads="1"/>
          </p:cNvSpPr>
          <p:nvPr/>
        </p:nvSpPr>
        <p:spPr bwMode="auto">
          <a:xfrm>
            <a:off x="6516688" y="5805488"/>
            <a:ext cx="1474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43063"/>
            <a:ext cx="5187404" cy="2755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857488" y="642918"/>
            <a:ext cx="3320752" cy="720080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rgbClr val="FF0000"/>
                </a:solidFill>
                <a:latin typeface="Monotype Corsiva" pitchFamily="66" charset="0"/>
              </a:rPr>
              <a:t>Батьки О.Довженка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5072074"/>
            <a:ext cx="6858048" cy="505766"/>
          </a:xfrm>
          <a:prstGeom prst="roundRect">
            <a:avLst>
              <a:gd name="adj" fmla="val 166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chemeClr val="bg1"/>
                </a:solidFill>
                <a:latin typeface="Monotype Corsiva" pitchFamily="66" charset="0"/>
              </a:rPr>
              <a:t>Петро Семенович      Одарка Єрмолаївна</a:t>
            </a:r>
            <a:endParaRPr lang="ru-RU" sz="2800" dirty="0"/>
          </a:p>
        </p:txBody>
      </p:sp>
      <p:sp>
        <p:nvSpPr>
          <p:cNvPr id="10249" name="Прямоугольник 6"/>
          <p:cNvSpPr>
            <a:spLocks noChangeArrowheads="1"/>
          </p:cNvSpPr>
          <p:nvPr/>
        </p:nvSpPr>
        <p:spPr bwMode="auto">
          <a:xfrm>
            <a:off x="3635375" y="5876925"/>
            <a:ext cx="147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  <a:latin typeface="Monotype Corsiva" pitchFamily="66" charset="0"/>
              </a:rPr>
              <a:t>О.І.Мальована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482</Words>
  <Application>Microsoft Office PowerPoint</Application>
  <PresentationFormat>Экран (4:3)</PresentationFormat>
  <Paragraphs>108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Calibri</vt:lpstr>
      <vt:lpstr>Arial</vt:lpstr>
      <vt:lpstr>Monotype Corsiva</vt:lpstr>
      <vt:lpstr>Courier New</vt:lpstr>
      <vt:lpstr>Arial Narrow</vt:lpstr>
      <vt:lpstr>Wingdings</vt:lpstr>
      <vt:lpstr>Тема Office</vt:lpstr>
      <vt:lpstr>Урок екологічного спрямування за технологією 3 по 30 хвилин.  Тема: О.П.Довженко. “ Зачарована Десна ”. Видатний український кінорежисер    і письменник. Великий і чарівний світ дитинства в “ Зачарованій Десні ” </vt:lpstr>
      <vt:lpstr>Слайд 2</vt:lpstr>
      <vt:lpstr>  О.П.Довженко. “ Зачарована Десна ”. Видатний український кінорежисер    і    письменник.   Великий   і   чарівний     світ   дитинства в “ Зачарованій Десні ”                                         </vt:lpstr>
      <vt:lpstr>Після уроку треба знати:        найважливіші факти  біографії О.Довженка,  зміст окремих епізодів твору, особливості   виразного  читання, відомості про жанр твору  ;   уміти:             виразно і вдумливо читати найяскравіші фрагменти, розповідати про родину Сашка, знаходити в тексті описи вражень хлопчика про довкілля, коментувати їх, розкривати роль художніх засобів; розвивати:       навички проведення власних спостережень, логічне мислення, увагу, пам’ять, уміння насолоджуватись красою. </vt:lpstr>
      <vt:lpstr>-  Чи розповідав тобі хтось із дорослих про своє дитинство?    Як  ти думаєш, навіщо? -  У твоєму житті є щось таке, про що хотілося б пам’ятати завжди? -  Чи маєш відчуття, що найосновніше попереду? -  З чим можна порівняти дитячі роки?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Прочитати твір. Зробити закладинки описів природи та характеристики персонажів. Підготувати усну розхповідь про свої враження від спілкування з природою. Скласти план тексту: с. 100-109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ViTark</dc:creator>
  <cp:lastModifiedBy>sergio</cp:lastModifiedBy>
  <cp:revision>87</cp:revision>
  <dcterms:created xsi:type="dcterms:W3CDTF">2011-07-01T18:27:45Z</dcterms:created>
  <dcterms:modified xsi:type="dcterms:W3CDTF">2015-01-18T19:26:29Z</dcterms:modified>
</cp:coreProperties>
</file>