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3" r:id="rId2"/>
    <p:sldId id="302" r:id="rId3"/>
    <p:sldId id="303" r:id="rId4"/>
    <p:sldId id="256" r:id="rId5"/>
    <p:sldId id="301" r:id="rId6"/>
    <p:sldId id="284" r:id="rId7"/>
    <p:sldId id="305" r:id="rId8"/>
    <p:sldId id="306" r:id="rId9"/>
    <p:sldId id="304" r:id="rId10"/>
    <p:sldId id="307" r:id="rId11"/>
    <p:sldId id="257" r:id="rId12"/>
    <p:sldId id="287" r:id="rId13"/>
    <p:sldId id="30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42" autoAdjust="0"/>
  </p:normalViewPr>
  <p:slideViewPr>
    <p:cSldViewPr>
      <p:cViewPr varScale="1">
        <p:scale>
          <a:sx n="69" d="100"/>
          <a:sy n="69" d="100"/>
        </p:scale>
        <p:origin x="-15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457462-AF50-4238-AD3A-B871760EEFE6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2E208C-02E8-43DA-9E70-5B83C4617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8F5D85-9663-414C-A2A3-107158900E89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CF542A-B151-42BE-B325-FE07246B76C9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600036-F370-43A7-8F10-A9F52A3DA80B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78C78-2206-4BF6-91CD-38A47910D088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4D110-DB02-4A80-A9AA-6D127E3EA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C7D3-188E-4993-81F5-CABEEC0044C3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9DCB9-8268-47C6-A25F-E0B216DF4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2B26F-4E5F-4956-A2CC-8603475C546B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692E8-5E4D-4BAB-AAA1-662E0C960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8443B-8831-400B-83E9-599CC58A9382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8676-DC19-46EE-90DC-45E91777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8B584-FADD-420F-A977-131B19441CEB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386FE-6335-4CA9-A128-B30CF9862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13626-C390-4611-B83F-C463BB7FFEDE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7150-9B14-4CFE-A49B-3E7B5C646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2B15-33AA-42B6-A7E1-1971FC6CE17E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98212-F535-47B6-9415-1C6E8968D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761B9-85B0-45FB-BC8F-6AB991055D54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7E0A-C580-4CB6-B6B0-BFA132D0B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E320-85F9-4E92-BEAE-847EB76628CE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2C43C-8F4B-4CA3-AC6D-04477BBA6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FA62-4930-46A7-A7EC-7BE1B962D472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05DA9-8D4E-4D10-AF19-337041171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A5FF3-AE6D-42F4-99E7-7BA5CFBA210F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932AA-6B87-4916-9EB1-DC359FB77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B113B3-036D-45F5-AE63-9C26246D0DD9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8C317C-094F-430B-AFB5-CCF39CD3C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ustomShape 1"/>
          <p:cNvSpPr>
            <a:spLocks noChangeArrowheads="1"/>
          </p:cNvSpPr>
          <p:nvPr/>
        </p:nvSpPr>
        <p:spPr bwMode="auto">
          <a:xfrm>
            <a:off x="722313" y="1196975"/>
            <a:ext cx="7964487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uk-UA" sz="4400" b="1">
                <a:solidFill>
                  <a:srgbClr val="FF0000"/>
                </a:solidFill>
                <a:latin typeface="Comic Sans MS" pitchFamily="66" charset="0"/>
                <a:ea typeface="DejaVu Sans" charset="-128"/>
              </a:rPr>
              <a:t> </a:t>
            </a:r>
            <a:endParaRPr lang="ru-RU">
              <a:solidFill>
                <a:srgbClr val="FF0000"/>
              </a:solidFill>
              <a:ea typeface="DejaVu Sans" charset="-128"/>
            </a:endParaRPr>
          </a:p>
        </p:txBody>
      </p:sp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6300788" y="6165850"/>
            <a:ext cx="1655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395288" y="404813"/>
            <a:ext cx="842486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Comic Sans MS" pitchFamily="66" charset="0"/>
              </a:rPr>
              <a:t>Урок екологічного спрямування за технологією 3 по 30 хвилин.</a:t>
            </a:r>
            <a:br>
              <a:rPr lang="uk-UA" sz="2400" b="1">
                <a:latin typeface="Comic Sans MS" pitchFamily="66" charset="0"/>
              </a:rPr>
            </a:br>
            <a:endParaRPr lang="uk-UA" sz="2400" b="1">
              <a:latin typeface="Comic Sans MS" pitchFamily="66" charset="0"/>
            </a:endParaRPr>
          </a:p>
          <a:p>
            <a:r>
              <a:rPr lang="uk-UA" sz="2400" b="1">
                <a:latin typeface="Comic Sans MS" pitchFamily="66" charset="0"/>
              </a:rPr>
              <a:t> Тема: Олександр Довженко. «Зачарована Десна». Опис вражень малого Сашка.  Історія з левом — поєднання реальності життя та уяви хлопчика. РЗМ Усна характеристика літературного героя</a:t>
            </a:r>
            <a:endParaRPr lang="ru-RU" sz="2400" b="1">
              <a:latin typeface="Comic Sans MS" pitchFamily="66" charset="0"/>
            </a:endParaRPr>
          </a:p>
          <a:p>
            <a:endParaRPr lang="ru-RU" sz="2400" b="1"/>
          </a:p>
        </p:txBody>
      </p:sp>
      <p:sp>
        <p:nvSpPr>
          <p:cNvPr id="3077" name="Прямоугольник 6"/>
          <p:cNvSpPr>
            <a:spLocks noChangeArrowheads="1"/>
          </p:cNvSpPr>
          <p:nvPr/>
        </p:nvSpPr>
        <p:spPr bwMode="auto">
          <a:xfrm>
            <a:off x="2195513" y="3429000"/>
            <a:ext cx="6553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2800" b="1">
                <a:solidFill>
                  <a:srgbClr val="7030A0"/>
                </a:solidFill>
                <a:latin typeface="Comic Sans MS" pitchFamily="66" charset="0"/>
              </a:rPr>
              <a:t>Підготувала</a:t>
            </a:r>
          </a:p>
          <a:p>
            <a:pPr algn="r"/>
            <a:r>
              <a:rPr lang="uk-UA" sz="2800" b="1">
                <a:solidFill>
                  <a:srgbClr val="7030A0"/>
                </a:solidFill>
                <a:latin typeface="Comic Sans MS" pitchFamily="66" charset="0"/>
              </a:rPr>
              <a:t>вчитель української мови</a:t>
            </a:r>
          </a:p>
          <a:p>
            <a:pPr algn="r"/>
            <a:r>
              <a:rPr lang="uk-UA" sz="2800" b="1">
                <a:solidFill>
                  <a:srgbClr val="7030A0"/>
                </a:solidFill>
                <a:latin typeface="Comic Sans MS" pitchFamily="66" charset="0"/>
              </a:rPr>
              <a:t> та літератури</a:t>
            </a:r>
          </a:p>
          <a:p>
            <a:pPr algn="r"/>
            <a:r>
              <a:rPr lang="uk-UA" sz="2800" b="1">
                <a:solidFill>
                  <a:srgbClr val="7030A0"/>
                </a:solidFill>
                <a:latin typeface="Comic Sans MS" pitchFamily="66" charset="0"/>
              </a:rPr>
              <a:t>Прилуцької </a:t>
            </a:r>
          </a:p>
          <a:p>
            <a:pPr algn="r"/>
            <a:r>
              <a:rPr lang="uk-UA" sz="2800" b="1">
                <a:solidFill>
                  <a:srgbClr val="7030A0"/>
                </a:solidFill>
                <a:latin typeface="Comic Sans MS" pitchFamily="66" charset="0"/>
              </a:rPr>
              <a:t>ЗОШ І-ІІІ ступенів №2</a:t>
            </a:r>
          </a:p>
          <a:p>
            <a:pPr algn="r"/>
            <a:r>
              <a:rPr lang="uk-UA" sz="2800" b="1">
                <a:solidFill>
                  <a:srgbClr val="7030A0"/>
                </a:solidFill>
                <a:latin typeface="Comic Sans MS" pitchFamily="66" charset="0"/>
              </a:rPr>
              <a:t>Мальована Ольга Іванівна</a:t>
            </a:r>
            <a:endParaRPr lang="ru-RU" sz="2800" b="1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07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644900"/>
            <a:ext cx="2160588" cy="26876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>
            <a:spLocks noChangeArrowheads="1"/>
          </p:cNvSpPr>
          <p:nvPr/>
        </p:nvSpPr>
        <p:spPr bwMode="auto">
          <a:xfrm>
            <a:off x="323850" y="549275"/>
            <a:ext cx="8532813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eaLnBrk="0" hangingPunct="0"/>
            <a:r>
              <a:rPr lang="uk-UA" sz="2000" b="1" i="1">
                <a:latin typeface="Comic Sans MS" pitchFamily="66" charset="0"/>
                <a:ea typeface="DejaVu Sans" charset="-128"/>
              </a:rPr>
              <a:t>“…Благословенна будь, моя незаймана дівице Десно, </a:t>
            </a:r>
          </a:p>
          <a:p>
            <a:pPr eaLnBrk="0" hangingPunct="0"/>
            <a:r>
              <a:rPr lang="uk-UA" sz="2000" b="1" i="1">
                <a:latin typeface="Comic Sans MS" pitchFamily="66" charset="0"/>
                <a:ea typeface="DejaVu Sans" charset="-128"/>
              </a:rPr>
              <a:t>що, згадуючи тебе вже много літ, я завжди добрішав, </a:t>
            </a:r>
          </a:p>
          <a:p>
            <a:pPr eaLnBrk="0" hangingPunct="0"/>
            <a:r>
              <a:rPr lang="uk-UA" sz="2000" b="1" i="1">
                <a:latin typeface="Comic Sans MS" pitchFamily="66" charset="0"/>
                <a:ea typeface="DejaVu Sans" charset="-128"/>
              </a:rPr>
              <a:t>почував себе невичерпно багатим і щедрим. .. Щасливий я, </a:t>
            </a:r>
          </a:p>
          <a:p>
            <a:pPr eaLnBrk="0" hangingPunct="0"/>
            <a:r>
              <a:rPr lang="uk-UA" sz="2000" b="1" i="1">
                <a:latin typeface="Comic Sans MS" pitchFamily="66" charset="0"/>
                <a:ea typeface="DejaVu Sans" charset="-128"/>
              </a:rPr>
              <a:t>що народився на твоєму березі, що пив у незабутні роки м'яку,</a:t>
            </a:r>
          </a:p>
          <a:p>
            <a:pPr eaLnBrk="0" hangingPunct="0"/>
            <a:r>
              <a:rPr lang="uk-UA" sz="2000" b="1" i="1">
                <a:latin typeface="Comic Sans MS" pitchFamily="66" charset="0"/>
                <a:ea typeface="DejaVu Sans" charset="-128"/>
              </a:rPr>
              <a:t> веселу, сиву воду. ходив босий по твоїх казкових висипах,</a:t>
            </a:r>
          </a:p>
          <a:p>
            <a:pPr eaLnBrk="0" hangingPunct="0"/>
            <a:r>
              <a:rPr lang="uk-UA" sz="2000" b="1" i="1">
                <a:latin typeface="Comic Sans MS" pitchFamily="66" charset="0"/>
                <a:ea typeface="DejaVu Sans" charset="-128"/>
              </a:rPr>
              <a:t> слухав рибальських розмов  на твоїх човнах і казання старих</a:t>
            </a:r>
          </a:p>
          <a:p>
            <a:pPr eaLnBrk="0" hangingPunct="0"/>
            <a:r>
              <a:rPr lang="uk-UA" sz="2000" b="1" i="1">
                <a:latin typeface="Comic Sans MS" pitchFamily="66" charset="0"/>
                <a:ea typeface="DejaVu Sans" charset="-128"/>
              </a:rPr>
              <a:t> про давнину, що лічив у тобі зорі на перекинутому небі.</a:t>
            </a:r>
          </a:p>
          <a:p>
            <a:pPr eaLnBrk="0" hangingPunct="0"/>
            <a:r>
              <a:rPr lang="uk-UA" sz="2000" b="1" i="1">
                <a:latin typeface="Comic Sans MS" pitchFamily="66" charset="0"/>
                <a:ea typeface="DejaVu Sans" charset="-128"/>
              </a:rPr>
              <a:t> Що й досі, дивлячись часом униз, не втратив щастя бачити оті </a:t>
            </a:r>
          </a:p>
          <a:p>
            <a:pPr eaLnBrk="0" hangingPunct="0"/>
            <a:r>
              <a:rPr lang="uk-UA" sz="2000" b="1" i="1">
                <a:latin typeface="Comic Sans MS" pitchFamily="66" charset="0"/>
                <a:ea typeface="DejaVu Sans" charset="-128"/>
              </a:rPr>
              <a:t>зорі навіть у буденних калюжах на життєвих шляхах…”</a:t>
            </a:r>
            <a:endParaRPr lang="ru-RU" sz="2000" b="1">
              <a:latin typeface="Comic Sans MS" pitchFamily="66" charset="0"/>
            </a:endParaRPr>
          </a:p>
          <a:p>
            <a:pPr eaLnBrk="0" hangingPunct="0"/>
            <a:r>
              <a:rPr lang="uk-UA" sz="2000" b="1" i="1">
                <a:latin typeface="Comic Sans MS" pitchFamily="66" charset="0"/>
                <a:ea typeface="DejaVu Sans" charset="-128"/>
              </a:rPr>
              <a:t>                                               О.П.Довженко</a:t>
            </a:r>
            <a:endParaRPr lang="uk-UA" sz="2000" b="1">
              <a:latin typeface="Comic Sans MS" pitchFamily="66" charset="0"/>
            </a:endParaRP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92681">
            <a:off x="336550" y="3711575"/>
            <a:ext cx="301307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5875">
            <a:off x="5795963" y="4005263"/>
            <a:ext cx="2857500" cy="1893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221163"/>
            <a:ext cx="32067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Прямоугольник 4"/>
          <p:cNvSpPr>
            <a:spLocks noChangeArrowheads="1"/>
          </p:cNvSpPr>
          <p:nvPr/>
        </p:nvSpPr>
        <p:spPr bwMode="auto">
          <a:xfrm>
            <a:off x="6156325" y="6237288"/>
            <a:ext cx="1476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 fill="freez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2" dur="500" fill="freez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7" dur="500" fill="freez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2" dur="500" fill="freez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7" dur="500" fill="freez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32" dur="500" fill="freez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37" dur="500" fill="freez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42" dur="500" fill="freez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47" dur="500" fill="freez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52" dur="500" fill="freeze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96744" cy="634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FF0000"/>
                </a:solidFill>
              </a:rPr>
              <a:t>Тема педагогічного досвіду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75048" y="620688"/>
            <a:ext cx="8568952" cy="5760640"/>
          </a:xfrm>
          <a:prstGeom prst="horizontalScroll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	 </a:t>
            </a:r>
            <a:r>
              <a:rPr lang="uk-UA" sz="2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endParaRPr lang="ru-RU" sz="20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sz="2400" b="1" dirty="0">
              <a:solidFill>
                <a:schemeClr val="tx1"/>
              </a:solidFill>
              <a:latin typeface="Comic Sans MS" pitchFamily="66" charset="0"/>
              <a:cs typeface="DejaVu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dirty="0">
                <a:solidFill>
                  <a:schemeClr val="tx1"/>
                </a:solidFill>
                <a:latin typeface="Comic Sans MS" pitchFamily="66" charset="0"/>
                <a:cs typeface="DejaVu Sans"/>
              </a:rPr>
              <a:t>У творі розповідь ведеться від імені… та…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Сашко – сільський хлопчик, син…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 ранньому віці чарівний світ казок, легенд, переказів відкрили йому…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 царстві природи хлопчик почувається…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Найкраща музика для нього – це…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Сашко умів розуміти мову тварин, тому що…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Наприклад…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Десна була для нього незвичайною,тому що…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Герой твору вражає мене…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187624" y="260648"/>
            <a:ext cx="6696744" cy="634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FF0000"/>
                </a:solidFill>
              </a:rPr>
              <a:t>Колективна зв’язна розповідь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6948488" y="6237288"/>
            <a:ext cx="1476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2"/>
          <p:cNvSpPr>
            <a:spLocks noChangeArrowheads="1"/>
          </p:cNvSpPr>
          <p:nvPr/>
        </p:nvSpPr>
        <p:spPr bwMode="auto">
          <a:xfrm>
            <a:off x="255588" y="981075"/>
            <a:ext cx="8532812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just"/>
            <a:r>
              <a:rPr lang="uk-UA" sz="2800" b="1">
                <a:latin typeface="Comic Sans MS" pitchFamily="66" charset="0"/>
                <a:ea typeface="DejaVu Sans" charset="-128"/>
              </a:rPr>
              <a:t>Бути здоровим, мати хорошу сім’ю, трудитися, жити в повній гармонії з природою – справжнє людське щастя, до якого треба прагнути</a:t>
            </a:r>
            <a:endParaRPr lang="uk-UA" sz="2800">
              <a:latin typeface="Comic Sans MS" pitchFamily="66" charset="0"/>
              <a:ea typeface="DejaVu Sans" charset="-128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187624" y="260648"/>
            <a:ext cx="6696744" cy="634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0000"/>
                </a:solidFill>
              </a:rPr>
              <a:t>Висновок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1096">
            <a:off x="323528" y="2780928"/>
            <a:ext cx="2827015" cy="21175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34274">
            <a:off x="5524574" y="2376654"/>
            <a:ext cx="3024337" cy="23751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852936"/>
            <a:ext cx="2447925" cy="32019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76860">
            <a:off x="874790" y="4577418"/>
            <a:ext cx="2817612" cy="21156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86836">
            <a:off x="5592134" y="4298086"/>
            <a:ext cx="2779598" cy="20749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345" name="Прямоугольник 4"/>
          <p:cNvSpPr>
            <a:spLocks noChangeArrowheads="1"/>
          </p:cNvSpPr>
          <p:nvPr/>
        </p:nvSpPr>
        <p:spPr bwMode="auto">
          <a:xfrm>
            <a:off x="4932363" y="6308725"/>
            <a:ext cx="147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 fill="freeze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339975" y="1341438"/>
            <a:ext cx="6275388" cy="3887787"/>
          </a:xfrm>
        </p:spPr>
        <p:txBody>
          <a:bodyPr/>
          <a:lstStyle/>
          <a:p>
            <a:pPr algn="r"/>
            <a:r>
              <a:rPr lang="uk-UA" sz="3600" b="1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br>
              <a:rPr lang="uk-UA" sz="36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3600" b="1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uk-UA" sz="36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2400" b="1" smtClean="0"/>
              <a:t>Написати твір на одну з тем (на розсуд учня): “ Зачарована Десна ” — твір про красу ”, “ Оту красу я понесу між люди ”, “ Краса природи в кіноповісті О. Довженка “ Зачарована Десна ”. “ Образ чутливого до краси хлопчика Сашка ”. </a:t>
            </a:r>
            <a:br>
              <a:rPr lang="uk-UA" sz="2400" b="1" smtClean="0"/>
            </a:br>
            <a:r>
              <a:rPr lang="uk-UA" sz="2400" b="1" smtClean="0"/>
              <a:t>Повторити теоретичні відомості про твір: с.92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uk-UA" sz="3600" b="1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uk-UA" sz="3600" b="1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3600" b="1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89138"/>
            <a:ext cx="1584325" cy="283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3635375" y="5805488"/>
            <a:ext cx="1476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123728" y="260648"/>
            <a:ext cx="5256584" cy="634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0000"/>
                </a:solidFill>
              </a:rPr>
              <a:t>Домашнє завдання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5"/>
          <p:cNvSpPr>
            <a:spLocks noChangeArrowheads="1"/>
          </p:cNvSpPr>
          <p:nvPr/>
        </p:nvSpPr>
        <p:spPr bwMode="auto">
          <a:xfrm>
            <a:off x="5292725" y="5732463"/>
            <a:ext cx="1474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4099" name="Прямоугольник 8"/>
          <p:cNvSpPr>
            <a:spLocks noChangeArrowheads="1"/>
          </p:cNvSpPr>
          <p:nvPr/>
        </p:nvSpPr>
        <p:spPr bwMode="auto">
          <a:xfrm>
            <a:off x="3708400" y="1989138"/>
            <a:ext cx="51117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Comic Sans MS" pitchFamily="66" charset="0"/>
              </a:rPr>
              <a:t>Тема: Олександр Довженко. «Зачарована Десна». Опис вражень малого Сашка.  Історія з левом — поєднання реальності життя та уяви хлопчика. РЗМ Усна характеристика літературного героя</a:t>
            </a:r>
            <a:endParaRPr lang="ru-RU" sz="2400"/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404664"/>
            <a:ext cx="619268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Тема уроку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8688">
            <a:off x="581025" y="4394200"/>
            <a:ext cx="2351088" cy="2351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0046">
            <a:off x="827088" y="1557338"/>
            <a:ext cx="1847850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1844675"/>
            <a:ext cx="8229600" cy="3816350"/>
          </a:xfrm>
        </p:spPr>
        <p:txBody>
          <a:bodyPr/>
          <a:lstStyle/>
          <a:p>
            <a:pPr algn="l" eaLnBrk="1" hangingPunct="1"/>
            <a:r>
              <a:rPr lang="uk-UA" sz="2400" b="1" i="1" smtClean="0">
                <a:solidFill>
                  <a:srgbClr val="FF0000"/>
                </a:solidFill>
                <a:latin typeface="Comic Sans MS" pitchFamily="66" charset="0"/>
              </a:rPr>
              <a:t>П</a:t>
            </a:r>
            <a:r>
              <a:rPr lang="uk-UA" sz="2400" b="1" smtClean="0">
                <a:solidFill>
                  <a:srgbClr val="FF0000"/>
                </a:solidFill>
                <a:latin typeface="Comic Sans MS" pitchFamily="66" charset="0"/>
              </a:rPr>
              <a:t>ісля уроку треба</a:t>
            </a:r>
            <a:r>
              <a:rPr lang="uk-UA" sz="2400" b="1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uk-UA" sz="2400" b="1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400" b="1" i="1" smtClean="0">
                <a:solidFill>
                  <a:srgbClr val="FF0000"/>
                </a:solidFill>
                <a:latin typeface="Comic Sans MS" pitchFamily="66" charset="0"/>
              </a:rPr>
              <a:t>знати:</a:t>
            </a:r>
            <a:r>
              <a:rPr lang="uk-UA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uk-UA" sz="2400" b="1" smtClean="0">
                <a:latin typeface="Comic Sans MS" pitchFamily="66" charset="0"/>
              </a:rPr>
              <a:t>враження головного героя про довкілля; що реальне, а що уявне в повісті; </a:t>
            </a:r>
            <a:r>
              <a:rPr lang="ru-RU" sz="2400" b="1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400" b="1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400" b="1" i="1" smtClean="0">
                <a:solidFill>
                  <a:srgbClr val="FF0000"/>
                </a:solidFill>
                <a:latin typeface="Comic Sans MS" pitchFamily="66" charset="0"/>
              </a:rPr>
              <a:t>уміти</a:t>
            </a:r>
            <a:r>
              <a:rPr lang="uk-UA" sz="2400" b="1" i="1" smtClean="0">
                <a:latin typeface="Comic Sans MS" pitchFamily="66" charset="0"/>
              </a:rPr>
              <a:t>:</a:t>
            </a:r>
            <a:r>
              <a:rPr lang="uk-UA" sz="2400" b="1" smtClean="0">
                <a:latin typeface="Comic Sans MS" pitchFamily="66" charset="0"/>
              </a:rPr>
              <a:t>  переказувати найяскравіші фрагменти, працювати з підручником, знаходити в тексті художні засоби, пояснювати їх, характеризувати образ головного героя твору;</a:t>
            </a:r>
            <a:r>
              <a:rPr lang="uk-UA" sz="2400" b="1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uk-UA" sz="2400" b="1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400" b="1" smtClean="0">
                <a:solidFill>
                  <a:srgbClr val="FF0000"/>
                </a:solidFill>
                <a:latin typeface="Comic Sans MS" pitchFamily="66" charset="0"/>
              </a:rPr>
              <a:t>розвивати</a:t>
            </a:r>
            <a:r>
              <a:rPr lang="uk-UA" sz="2400" b="1" i="1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uk-UA" sz="2400" b="1" smtClean="0">
                <a:solidFill>
                  <a:schemeClr val="bg1"/>
                </a:solidFill>
                <a:latin typeface="Comic Sans MS" pitchFamily="66" charset="0"/>
              </a:rPr>
              <a:t>       </a:t>
            </a:r>
            <a:r>
              <a:rPr lang="uk-UA" sz="2400" b="1" smtClean="0">
                <a:latin typeface="Comic Sans MS" pitchFamily="66" charset="0"/>
              </a:rPr>
              <a:t>навички проведення власних спостережень, логічне мислення, увагу, пам’ять, уміння насолоджуватись красою природи.</a:t>
            </a:r>
            <a:r>
              <a:rPr lang="uk-UA" sz="2800" b="1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uk-UA" sz="2800" b="1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2800" b="1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6300788" y="6165850"/>
            <a:ext cx="1474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404664"/>
            <a:ext cx="619268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Очікувані результати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250825" y="1484313"/>
            <a:ext cx="864235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FF0000"/>
                </a:solidFill>
                <a:latin typeface="Comic Sans MS" pitchFamily="66" charset="0"/>
              </a:rPr>
              <a:t>В’юнище, Десна, Семен Петрович, Сосницька початкова школа, український дипломат за кордоном, Москва, 1942-1956 р.р., “ Зачарована Десна “</a:t>
            </a:r>
            <a:endParaRPr lang="uk-UA" sz="2000" b="1">
              <a:latin typeface="Comic Sans MS" pitchFamily="66" charset="0"/>
            </a:endParaRPr>
          </a:p>
          <a:p>
            <a:r>
              <a:rPr lang="uk-UA" sz="1600" b="1">
                <a:latin typeface="Comic Sans MS" pitchFamily="66" charset="0"/>
              </a:rPr>
              <a:t>          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404664"/>
            <a:ext cx="619268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Асоціативне опитування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16141">
            <a:off x="487363" y="2641600"/>
            <a:ext cx="2225675" cy="146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4581525"/>
            <a:ext cx="2017712" cy="185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868863"/>
            <a:ext cx="2735263" cy="167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0976">
            <a:off x="6869113" y="2228850"/>
            <a:ext cx="1584325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8" name="Рисунок 3"/>
          <p:cNvPicPr>
            <a:picLocks noChangeAspect="1" noChangeArrowheads="1"/>
          </p:cNvPicPr>
          <p:nvPr/>
        </p:nvPicPr>
        <p:blipFill>
          <a:blip r:embed="rId6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539750" y="4365625"/>
            <a:ext cx="1935163" cy="2132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3" name="Picture 14" descr="8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2205038"/>
            <a:ext cx="1793875" cy="230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Прямоугольник 4"/>
          <p:cNvSpPr>
            <a:spLocks noChangeArrowheads="1"/>
          </p:cNvSpPr>
          <p:nvPr/>
        </p:nvSpPr>
        <p:spPr bwMode="auto">
          <a:xfrm>
            <a:off x="5867400" y="6308725"/>
            <a:ext cx="147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04664"/>
            <a:ext cx="619268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Самостійна робота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00113" y="1700213"/>
          <a:ext cx="7488831" cy="3273898"/>
        </p:xfrm>
        <a:graphic>
          <a:graphicData uri="http://schemas.openxmlformats.org/drawingml/2006/table">
            <a:tbl>
              <a:tblPr/>
              <a:tblGrid>
                <a:gridCol w="2086367"/>
                <a:gridCol w="2754823"/>
                <a:gridCol w="2647641"/>
              </a:tblGrid>
              <a:tr h="483483">
                <a:tc>
                  <a:txBody>
                    <a:bodyPr/>
                    <a:lstStyle/>
                    <a:p>
                      <a:pPr marL="167005" indent="-8255" algn="just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r>
                        <a:rPr lang="uk-UA" sz="2000" b="1" kern="5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DejaVu Sans"/>
                          <a:cs typeface="DejaVu Sans"/>
                        </a:rPr>
                        <a:t>Рідні</a:t>
                      </a:r>
                      <a:endParaRPr lang="ru-RU" sz="2000" b="1" kern="50" dirty="0">
                        <a:solidFill>
                          <a:schemeClr val="tx1"/>
                        </a:solidFill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indent="-8255" algn="just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r>
                        <a:rPr lang="uk-UA" sz="2000" b="1" kern="5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DejaVu Sans"/>
                          <a:cs typeface="DejaVu Sans"/>
                        </a:rPr>
                        <a:t>Вислови з тексту</a:t>
                      </a:r>
                      <a:endParaRPr lang="ru-RU" sz="2000" b="1" kern="50" dirty="0">
                        <a:solidFill>
                          <a:schemeClr val="tx1"/>
                        </a:solidFill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indent="-8255" algn="just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r>
                        <a:rPr lang="uk-UA" sz="2000" b="1" kern="5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DejaVu Sans"/>
                          <a:cs typeface="DejaVu Sans"/>
                        </a:rPr>
                        <a:t>Риси </a:t>
                      </a:r>
                      <a:r>
                        <a:rPr lang="uk-UA" sz="2000" b="1" kern="5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DejaVu Sans"/>
                          <a:cs typeface="DejaVu Sans"/>
                        </a:rPr>
                        <a:t>характеру</a:t>
                      </a:r>
                    </a:p>
                    <a:p>
                      <a:pPr marL="167005" indent="-8255" algn="just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endParaRPr lang="ru-RU" sz="2000" b="1" kern="50" dirty="0">
                        <a:solidFill>
                          <a:schemeClr val="tx1"/>
                        </a:solidFill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83">
                <a:tc>
                  <a:txBody>
                    <a:bodyPr/>
                    <a:lstStyle/>
                    <a:p>
                      <a:pPr marL="167005" indent="-8255" algn="just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r>
                        <a:rPr lang="uk-UA" sz="2000" b="1" kern="5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DejaVu Sans"/>
                          <a:cs typeface="DejaVu Sans"/>
                        </a:rPr>
                        <a:t>Мати</a:t>
                      </a:r>
                      <a:endParaRPr lang="ru-RU" sz="2000" b="1" kern="50" dirty="0">
                        <a:solidFill>
                          <a:srgbClr val="FF0000"/>
                        </a:solidFill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indent="-8255" algn="just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endParaRPr lang="uk-UA" sz="2000" b="1" kern="50">
                        <a:solidFill>
                          <a:srgbClr val="FF0000"/>
                        </a:solidFill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indent="-8255" algn="just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endParaRPr lang="uk-UA" sz="2000" b="1" kern="50">
                        <a:solidFill>
                          <a:srgbClr val="FF0000"/>
                        </a:solidFill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83">
                <a:tc>
                  <a:txBody>
                    <a:bodyPr/>
                    <a:lstStyle/>
                    <a:p>
                      <a:pPr marL="167005" indent="-8255" algn="just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r>
                        <a:rPr lang="uk-UA" sz="2000" b="1" kern="5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DejaVu Sans"/>
                          <a:cs typeface="DejaVu Sans"/>
                        </a:rPr>
                        <a:t>Батько</a:t>
                      </a:r>
                      <a:endParaRPr lang="ru-RU" sz="2000" b="1" kern="50" dirty="0">
                        <a:solidFill>
                          <a:srgbClr val="FF0000"/>
                        </a:solidFill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indent="-8255" algn="just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endParaRPr lang="uk-UA" sz="2000" b="1" kern="50">
                        <a:solidFill>
                          <a:srgbClr val="FF0000"/>
                        </a:solidFill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indent="-8255" algn="just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endParaRPr lang="uk-UA" sz="2000" b="1" kern="50">
                        <a:solidFill>
                          <a:srgbClr val="FF0000"/>
                        </a:solidFill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83">
                <a:tc>
                  <a:txBody>
                    <a:bodyPr/>
                    <a:lstStyle/>
                    <a:p>
                      <a:pPr marL="167005" indent="-8255" algn="just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r>
                        <a:rPr lang="uk-UA" sz="2000" b="1" kern="5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DejaVu Sans"/>
                          <a:cs typeface="DejaVu Sans"/>
                        </a:rPr>
                        <a:t>Дід Семен</a:t>
                      </a:r>
                      <a:endParaRPr lang="ru-RU" sz="2000" b="1" kern="50" dirty="0">
                        <a:solidFill>
                          <a:srgbClr val="FF0000"/>
                        </a:solidFill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indent="-8255" algn="just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endParaRPr lang="uk-UA" sz="2000" b="1" kern="50">
                        <a:solidFill>
                          <a:srgbClr val="FF0000"/>
                        </a:solidFill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indent="-8255" algn="just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endParaRPr lang="uk-UA" sz="2000" b="1" kern="50">
                        <a:solidFill>
                          <a:srgbClr val="FF0000"/>
                        </a:solidFill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366">
                <a:tc>
                  <a:txBody>
                    <a:bodyPr/>
                    <a:lstStyle/>
                    <a:p>
                      <a:pPr marL="167005" indent="-8255" algn="just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r>
                        <a:rPr lang="uk-UA" sz="2000" b="1" kern="5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DejaVu Sans"/>
                          <a:cs typeface="DejaVu Sans"/>
                        </a:rPr>
                        <a:t>Прабаба Марусина</a:t>
                      </a:r>
                      <a:endParaRPr lang="ru-RU" sz="2000" b="1" kern="50" dirty="0">
                        <a:solidFill>
                          <a:srgbClr val="FF0000"/>
                        </a:solidFill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indent="-8255" algn="just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endParaRPr lang="uk-UA" sz="2000" b="1" kern="50" dirty="0">
                        <a:solidFill>
                          <a:srgbClr val="FF0000"/>
                        </a:solidFill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indent="-8255" algn="just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endParaRPr lang="uk-UA" sz="2000" b="1" kern="50">
                        <a:solidFill>
                          <a:srgbClr val="FF0000"/>
                        </a:solidFill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83">
                <a:tc>
                  <a:txBody>
                    <a:bodyPr/>
                    <a:lstStyle/>
                    <a:p>
                      <a:pPr marL="167005" indent="-8255" algn="just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r>
                        <a:rPr lang="uk-UA" sz="2000" b="1" kern="50">
                          <a:solidFill>
                            <a:srgbClr val="FF0000"/>
                          </a:solidFill>
                          <a:latin typeface="Comic Sans MS" pitchFamily="66" charset="0"/>
                          <a:ea typeface="DejaVu Sans"/>
                          <a:cs typeface="DejaVu Sans"/>
                        </a:rPr>
                        <a:t>Прадід Тарас</a:t>
                      </a:r>
                      <a:endParaRPr lang="ru-RU" sz="2000" b="1" kern="50">
                        <a:solidFill>
                          <a:srgbClr val="FF0000"/>
                        </a:solidFill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indent="-8255" algn="just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endParaRPr lang="uk-UA" sz="2000" b="1" kern="50" dirty="0">
                        <a:solidFill>
                          <a:srgbClr val="FF0000"/>
                        </a:solidFill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indent="-8255" algn="just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endParaRPr lang="uk-UA" sz="2000" b="1" kern="50" dirty="0">
                        <a:solidFill>
                          <a:srgbClr val="FF0000"/>
                        </a:solidFill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01" name="Прямоугольник 4"/>
          <p:cNvSpPr>
            <a:spLocks noChangeArrowheads="1"/>
          </p:cNvSpPr>
          <p:nvPr/>
        </p:nvSpPr>
        <p:spPr bwMode="auto">
          <a:xfrm>
            <a:off x="3635375" y="5805488"/>
            <a:ext cx="1476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stomShape 2"/>
          <p:cNvSpPr>
            <a:spLocks noChangeArrowheads="1"/>
          </p:cNvSpPr>
          <p:nvPr/>
        </p:nvSpPr>
        <p:spPr bwMode="auto">
          <a:xfrm>
            <a:off x="446088" y="1125538"/>
            <a:ext cx="755967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uk-UA">
              <a:latin typeface="Comic Sans MS" pitchFamily="66" charset="0"/>
              <a:ea typeface="DejaVu Sans" charset="-128"/>
            </a:endParaRPr>
          </a:p>
        </p:txBody>
      </p:sp>
      <p:sp>
        <p:nvSpPr>
          <p:cNvPr id="8195" name="Прямоугольник 5"/>
          <p:cNvSpPr>
            <a:spLocks noChangeArrowheads="1"/>
          </p:cNvSpPr>
          <p:nvPr/>
        </p:nvSpPr>
        <p:spPr bwMode="auto">
          <a:xfrm>
            <a:off x="395288" y="6308725"/>
            <a:ext cx="194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Century Gothic" pitchFamily="34" charset="0"/>
              </a:rPr>
              <a:t>Ю.О.Лазарєва</a:t>
            </a:r>
            <a:endParaRPr lang="ru-RU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04664"/>
            <a:ext cx="619268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Коментар епіграфа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7" name="Рисунок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844675"/>
            <a:ext cx="2185988" cy="25352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76600" y="1628775"/>
            <a:ext cx="549433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 </a:t>
            </a:r>
            <a:r>
              <a:rPr lang="uk-UA" sz="2400" b="1" i="1" dirty="0">
                <a:latin typeface="+mn-lt"/>
                <a:cs typeface="+mn-cs"/>
              </a:rPr>
              <a:t>Щасливий я, що ... не втратив   щастя бачити ... зорі      навіть у буденних         калюжах на життєвих шляхах.</a:t>
            </a:r>
          </a:p>
          <a:p>
            <a:pPr marL="342900" indent="-342900"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uk-UA" sz="2400" b="1" i="1" dirty="0">
                <a:latin typeface="+mn-lt"/>
                <a:cs typeface="+mn-cs"/>
              </a:rPr>
              <a:t>                                                      О.Довженко</a:t>
            </a:r>
            <a:r>
              <a:rPr lang="uk-UA" sz="2400" i="1" dirty="0">
                <a:latin typeface="+mn-lt"/>
                <a:cs typeface="+mn-cs"/>
              </a:rPr>
              <a:t>                                                                                                                              </a:t>
            </a:r>
            <a:endParaRPr lang="ru-RU" sz="2400" dirty="0">
              <a:latin typeface="+mn-lt"/>
              <a:cs typeface="+mn-cs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3429000"/>
            <a:ext cx="2208213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Прямоугольник 4"/>
          <p:cNvSpPr>
            <a:spLocks noChangeArrowheads="1"/>
          </p:cNvSpPr>
          <p:nvPr/>
        </p:nvSpPr>
        <p:spPr bwMode="auto">
          <a:xfrm>
            <a:off x="6588125" y="6237288"/>
            <a:ext cx="1476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3635375" y="1844675"/>
            <a:ext cx="50085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FF0000"/>
                </a:solidFill>
                <a:latin typeface="Comic Sans MS" pitchFamily="66" charset="0"/>
              </a:rPr>
              <a:t>У ході роботи на уроці ми маємо знайти відповідь: що дало привід зрілому майстрові О.П.Довженку вважати себе щасливим.</a:t>
            </a:r>
            <a:endParaRPr lang="ru-RU" sz="280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060575"/>
            <a:ext cx="227488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404664"/>
            <a:ext cx="619268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Проблемне питання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3995738" y="6165850"/>
            <a:ext cx="147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635896" y="1052736"/>
            <a:ext cx="2304256" cy="432048"/>
          </a:xfrm>
          <a:prstGeom prst="roundRect">
            <a:avLst>
              <a:gd name="adj" fmla="val 1666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  <a:latin typeface="Comic Sans MS" pitchFamily="66" charset="0"/>
              </a:rPr>
              <a:t>І група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07904" y="3861048"/>
            <a:ext cx="2304256" cy="432048"/>
          </a:xfrm>
          <a:prstGeom prst="roundRect">
            <a:avLst>
              <a:gd name="adj" fmla="val 1666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  <a:latin typeface="Comic Sans MS" pitchFamily="66" charset="0"/>
              </a:rPr>
              <a:t>ІІ група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248" name="Прямоугольник 7"/>
          <p:cNvSpPr>
            <a:spLocks noChangeArrowheads="1"/>
          </p:cNvSpPr>
          <p:nvPr/>
        </p:nvSpPr>
        <p:spPr bwMode="auto">
          <a:xfrm>
            <a:off x="468313" y="1557338"/>
            <a:ext cx="8424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Comic Sans MS" pitchFamily="66" charset="0"/>
              </a:rPr>
              <a:t>Перегляньте роздуми Сашка під час перебування у дідовому човні, заповніть таблицю:</a:t>
            </a:r>
            <a:endParaRPr lang="ru-RU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188640"/>
            <a:ext cx="619268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Робота в групах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84213" y="2420938"/>
          <a:ext cx="7776864" cy="1219200"/>
        </p:xfrm>
        <a:graphic>
          <a:graphicData uri="http://schemas.openxmlformats.org/drawingml/2006/table">
            <a:tbl>
              <a:tblPr/>
              <a:tblGrid>
                <a:gridCol w="3922963"/>
                <a:gridCol w="3853901"/>
              </a:tblGrid>
              <a:tr h="0">
                <a:tc>
                  <a:txBody>
                    <a:bodyPr/>
                    <a:lstStyle/>
                    <a:p>
                      <a:pPr marL="167005" indent="-8255" algn="l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r>
                        <a:rPr lang="uk-UA" sz="1600" b="1" kern="50" dirty="0">
                          <a:latin typeface="Comic Sans MS" pitchFamily="66" charset="0"/>
                          <a:ea typeface="DejaVu Sans"/>
                          <a:cs typeface="DejaVu Sans"/>
                        </a:rPr>
                        <a:t>Приємне Сашкові</a:t>
                      </a:r>
                      <a:endParaRPr lang="ru-RU" sz="1600" b="1" kern="50" dirty="0"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indent="-8255" algn="l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r>
                        <a:rPr lang="uk-UA" sz="1600" b="1" kern="50" dirty="0">
                          <a:latin typeface="Comic Sans MS" pitchFamily="66" charset="0"/>
                          <a:ea typeface="DejaVu Sans"/>
                          <a:cs typeface="DejaVu Sans"/>
                        </a:rPr>
                        <a:t>Неприємне Сашкові</a:t>
                      </a:r>
                      <a:endParaRPr lang="ru-RU" sz="1600" b="1" kern="50" dirty="0"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67005" indent="-8255" algn="l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r>
                        <a:rPr lang="uk-UA" sz="1600" b="1" kern="50" dirty="0">
                          <a:latin typeface="Comic Sans MS" pitchFamily="66" charset="0"/>
                          <a:ea typeface="DejaVu Sans"/>
                          <a:cs typeface="DejaVu Sans"/>
                        </a:rPr>
                        <a:t>1.Приємно дивитись на малий вогонь, обнімати лоша.</a:t>
                      </a:r>
                      <a:endParaRPr lang="ru-RU" sz="1600" b="1" kern="50" dirty="0"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indent="-8255" algn="l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r>
                        <a:rPr lang="uk-UA" sz="1600" b="1" kern="50" dirty="0">
                          <a:latin typeface="Comic Sans MS" pitchFamily="66" charset="0"/>
                          <a:ea typeface="DejaVu Sans"/>
                          <a:cs typeface="DejaVu Sans"/>
                        </a:rPr>
                        <a:t>1. …Коли баба кляне або коли довго йде дощ і не вщухає.</a:t>
                      </a:r>
                      <a:endParaRPr lang="ru-RU" sz="1600" b="1" kern="50" dirty="0"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67005" indent="-8255" algn="l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r>
                        <a:rPr lang="uk-UA" sz="1600" b="1" kern="50" dirty="0">
                          <a:latin typeface="Comic Sans MS" pitchFamily="66" charset="0"/>
                          <a:ea typeface="DejaVu Sans"/>
                          <a:cs typeface="DejaVu Sans"/>
                        </a:rPr>
                        <a:t>2.</a:t>
                      </a:r>
                      <a:endParaRPr lang="ru-RU" sz="1600" b="1" kern="50" dirty="0"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indent="-8255" algn="l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r>
                        <a:rPr lang="uk-UA" sz="1600" b="1" kern="50" dirty="0">
                          <a:latin typeface="Comic Sans MS" pitchFamily="66" charset="0"/>
                          <a:ea typeface="DejaVu Sans"/>
                          <a:cs typeface="DejaVu Sans"/>
                        </a:rPr>
                        <a:t>2.</a:t>
                      </a:r>
                      <a:endParaRPr lang="ru-RU" sz="1600" b="1" kern="50" dirty="0"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67005" indent="-8255" algn="l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r>
                        <a:rPr lang="uk-UA" sz="1600" b="1" kern="50">
                          <a:latin typeface="Comic Sans MS" pitchFamily="66" charset="0"/>
                          <a:ea typeface="DejaVu Sans"/>
                          <a:cs typeface="DejaVu Sans"/>
                        </a:rPr>
                        <a:t>3.</a:t>
                      </a:r>
                      <a:endParaRPr lang="ru-RU" sz="1600" b="1" kern="50"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indent="-8255" algn="l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r>
                        <a:rPr lang="uk-UA" sz="1600" b="1" kern="50" dirty="0">
                          <a:latin typeface="Comic Sans MS" pitchFamily="66" charset="0"/>
                          <a:ea typeface="DejaVu Sans"/>
                          <a:cs typeface="DejaVu Sans"/>
                        </a:rPr>
                        <a:t>3.</a:t>
                      </a:r>
                      <a:endParaRPr lang="ru-RU" sz="1600" b="1" kern="50" dirty="0"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47813" y="5013325"/>
          <a:ext cx="5727700" cy="1463040"/>
        </p:xfrm>
        <a:graphic>
          <a:graphicData uri="http://schemas.openxmlformats.org/drawingml/2006/table">
            <a:tbl>
              <a:tblPr/>
              <a:tblGrid>
                <a:gridCol w="2889250"/>
                <a:gridCol w="2838450"/>
              </a:tblGrid>
              <a:tr h="0">
                <a:tc>
                  <a:txBody>
                    <a:bodyPr/>
                    <a:lstStyle/>
                    <a:p>
                      <a:pPr marL="167005" indent="-8255" algn="l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r>
                        <a:rPr lang="uk-UA" sz="1600" b="1" kern="50" dirty="0">
                          <a:latin typeface="Comic Sans MS" pitchFamily="66" charset="0"/>
                          <a:ea typeface="DejaVu Sans"/>
                          <a:cs typeface="DejaVu Sans"/>
                        </a:rPr>
                        <a:t>                         Реальне</a:t>
                      </a:r>
                      <a:endParaRPr lang="ru-RU" sz="1600" b="1" kern="50" dirty="0"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indent="-8255" algn="l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r>
                        <a:rPr lang="uk-UA" sz="1600" b="1" kern="50">
                          <a:latin typeface="Comic Sans MS" pitchFamily="66" charset="0"/>
                          <a:ea typeface="DejaVu Sans"/>
                          <a:cs typeface="DejaVu Sans"/>
                        </a:rPr>
                        <a:t>Уявне</a:t>
                      </a:r>
                      <a:endParaRPr lang="ru-RU" sz="1600" b="1" kern="50"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67005" indent="-8255" algn="l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r>
                        <a:rPr lang="uk-UA" sz="1600" b="1" kern="50" dirty="0">
                          <a:latin typeface="Comic Sans MS" pitchFamily="66" charset="0"/>
                          <a:ea typeface="DejaVu Sans"/>
                          <a:cs typeface="DejaVu Sans"/>
                        </a:rPr>
                        <a:t>1.Важко жилося коням у селах…</a:t>
                      </a:r>
                      <a:endParaRPr lang="ru-RU" sz="1600" b="1" kern="50" dirty="0"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indent="-8255" algn="l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r>
                        <a:rPr lang="uk-UA" sz="1600" b="1" kern="50" dirty="0">
                          <a:latin typeface="Comic Sans MS" pitchFamily="66" charset="0"/>
                          <a:ea typeface="DejaVu Sans"/>
                          <a:cs typeface="DejaVu Sans"/>
                        </a:rPr>
                        <a:t>1.Розмова коней, яку підслухав Сашко</a:t>
                      </a:r>
                      <a:endParaRPr lang="ru-RU" sz="1600" b="1" kern="50" dirty="0"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67005" indent="-8255" algn="l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r>
                        <a:rPr lang="uk-UA" sz="1600" b="1" kern="50">
                          <a:latin typeface="Comic Sans MS" pitchFamily="66" charset="0"/>
                          <a:ea typeface="DejaVu Sans"/>
                          <a:cs typeface="DejaVu Sans"/>
                        </a:rPr>
                        <a:t>2.</a:t>
                      </a:r>
                      <a:endParaRPr lang="ru-RU" sz="1600" b="1" kern="50"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indent="-8255" algn="l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r>
                        <a:rPr lang="uk-UA" sz="1600" b="1" kern="50" dirty="0">
                          <a:latin typeface="Comic Sans MS" pitchFamily="66" charset="0"/>
                          <a:ea typeface="DejaVu Sans"/>
                          <a:cs typeface="DejaVu Sans"/>
                        </a:rPr>
                        <a:t>2.</a:t>
                      </a:r>
                      <a:endParaRPr lang="ru-RU" sz="1600" b="1" kern="50" dirty="0"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67005" indent="-8255" algn="l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r>
                        <a:rPr lang="uk-UA" sz="1600" b="1" kern="50" dirty="0">
                          <a:latin typeface="Comic Sans MS" pitchFamily="66" charset="0"/>
                          <a:ea typeface="DejaVu Sans"/>
                          <a:cs typeface="DejaVu Sans"/>
                        </a:rPr>
                        <a:t>3.</a:t>
                      </a:r>
                      <a:endParaRPr lang="ru-RU" sz="1600" b="1" kern="50" dirty="0"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indent="-8255" algn="l">
                        <a:spcAft>
                          <a:spcPts val="0"/>
                        </a:spcAft>
                        <a:tabLst>
                          <a:tab pos="-7620" algn="l"/>
                        </a:tabLst>
                      </a:pPr>
                      <a:r>
                        <a:rPr lang="uk-UA" sz="1600" b="1" kern="50" dirty="0">
                          <a:latin typeface="Comic Sans MS" pitchFamily="66" charset="0"/>
                          <a:ea typeface="DejaVu Sans"/>
                          <a:cs typeface="DejaVu Sans"/>
                        </a:rPr>
                        <a:t>3.</a:t>
                      </a:r>
                      <a:endParaRPr lang="ru-RU" sz="1600" b="1" kern="50" dirty="0">
                        <a:latin typeface="Comic Sans MS" pitchFamily="66" charset="0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84" name="Прямоугольник 7"/>
          <p:cNvSpPr>
            <a:spLocks noChangeArrowheads="1"/>
          </p:cNvSpPr>
          <p:nvPr/>
        </p:nvSpPr>
        <p:spPr bwMode="auto">
          <a:xfrm>
            <a:off x="468313" y="4365625"/>
            <a:ext cx="8424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Comic Sans MS" pitchFamily="66" charset="0"/>
              </a:rPr>
              <a:t>Знайдіть і перечитайте епізод із левом. Заповніть таблицю:</a:t>
            </a:r>
            <a:endParaRPr lang="ru-RU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285" name="Прямоугольник 4"/>
          <p:cNvSpPr>
            <a:spLocks noChangeArrowheads="1"/>
          </p:cNvSpPr>
          <p:nvPr/>
        </p:nvSpPr>
        <p:spPr bwMode="auto">
          <a:xfrm>
            <a:off x="7380288" y="6237288"/>
            <a:ext cx="1476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698477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Звернення до проблемного питання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44824"/>
            <a:ext cx="7056784" cy="792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1600" b="1" dirty="0"/>
              <a:t>   Що дало привід зрілому майстрові вважати себе щасливим?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924944"/>
            <a:ext cx="5256584" cy="792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1600" b="1" dirty="0"/>
              <a:t>   Чи всі слова вжиті в прямому значенні?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05064"/>
            <a:ext cx="6336704" cy="792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1600" b="1" dirty="0"/>
              <a:t>   Що має на увазі письменник, говорячи про калюжі?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157192"/>
            <a:ext cx="7344816" cy="792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1600" b="1" dirty="0"/>
              <a:t>   Використовуючи метод Прес, зробіть висновок про те, чи був герой повісті щасливий.</a:t>
            </a:r>
            <a:endParaRPr lang="ru-RU" sz="16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852738"/>
            <a:ext cx="2011362" cy="193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1" name="Прямоугольник 4"/>
          <p:cNvSpPr>
            <a:spLocks noChangeArrowheads="1"/>
          </p:cNvSpPr>
          <p:nvPr/>
        </p:nvSpPr>
        <p:spPr bwMode="auto">
          <a:xfrm>
            <a:off x="6084888" y="6237288"/>
            <a:ext cx="1476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450</Words>
  <Application>Microsoft Office PowerPoint</Application>
  <PresentationFormat>Экран (4:3)</PresentationFormat>
  <Paragraphs>102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Century Gothic</vt:lpstr>
      <vt:lpstr>Calibri</vt:lpstr>
      <vt:lpstr>Comic Sans MS</vt:lpstr>
      <vt:lpstr>DejaVu Sans</vt:lpstr>
      <vt:lpstr>Monotype Corsiva</vt:lpstr>
      <vt:lpstr>Times New Roman</vt:lpstr>
      <vt:lpstr>Wingdings</vt:lpstr>
      <vt:lpstr>Тема Office</vt:lpstr>
      <vt:lpstr>Слайд 1</vt:lpstr>
      <vt:lpstr>Слайд 2</vt:lpstr>
      <vt:lpstr>Після уроку треба знати:    враження головного героя про довкілля; що реальне, а що уявне в повісті;  уміти:  переказувати найяскравіші фрагменти, працювати з підручником, знаходити в тексті художні засоби, пояснювати їх, характеризувати образ головного героя твору; розвивати:       навички проведення власних спостережень, логічне мислення, увагу, пам’ять, уміння насолоджуватись красою природи.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Тема педагогічного досвіду</vt:lpstr>
      <vt:lpstr>Слайд 12</vt:lpstr>
      <vt:lpstr>   Написати твір на одну з тем (на розсуд учня): “ Зачарована Десна ” — твір про красу ”, “ Оту красу я понесу між люди ”, “ Краса природи в кіноповісті О. Довженка “ Зачарована Десна ”. “ Образ чутливого до краси хлопчика Сашка ”.  Повторити теоретичні відомості про твір: с.92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sergio</dc:creator>
  <cp:lastModifiedBy>sergio</cp:lastModifiedBy>
  <cp:revision>105</cp:revision>
  <dcterms:created xsi:type="dcterms:W3CDTF">2014-01-26T09:06:14Z</dcterms:created>
  <dcterms:modified xsi:type="dcterms:W3CDTF">2015-01-18T19:29:01Z</dcterms:modified>
</cp:coreProperties>
</file>